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58" r:id="rId6"/>
    <p:sldId id="259" r:id="rId7"/>
    <p:sldId id="260" r:id="rId8"/>
    <p:sldId id="261" r:id="rId9"/>
    <p:sldId id="262" r:id="rId10"/>
    <p:sldId id="270" r:id="rId11"/>
    <p:sldId id="263" r:id="rId12"/>
    <p:sldId id="264" r:id="rId13"/>
    <p:sldId id="265" r:id="rId14"/>
    <p:sldId id="266" r:id="rId15"/>
    <p:sldId id="275" r:id="rId16"/>
    <p:sldId id="274" r:id="rId17"/>
    <p:sldId id="273" r:id="rId18"/>
    <p:sldId id="267"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94008E-1385-4F98-8EC4-AFE4329653EE}" type="datetimeFigureOut">
              <a:rPr lang="en-CA" smtClean="0"/>
              <a:t>2018-04-16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90916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4008E-1385-4F98-8EC4-AFE4329653EE}" type="datetimeFigureOut">
              <a:rPr lang="en-CA" smtClean="0"/>
              <a:t>2018-04-16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161868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4008E-1385-4F98-8EC4-AFE4329653EE}" type="datetimeFigureOut">
              <a:rPr lang="en-CA" smtClean="0"/>
              <a:t>2018-04-16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81222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a:solidFill>
                <a:srgbClr val="DBF5F9">
                  <a:shade val="90000"/>
                </a:srgbClr>
              </a:solidFill>
            </a:endParaRPr>
          </a:p>
        </p:txBody>
      </p:sp>
      <p:sp>
        <p:nvSpPr>
          <p:cNvPr id="27" name="Slide Number Placeholder 26"/>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13528483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282893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a:solidFill>
                <a:srgbClr val="DBF5F9">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396874386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5447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a:solidFill>
                <a:srgbClr val="04617B">
                  <a:shade val="90000"/>
                </a:srgbClr>
              </a:solidFill>
            </a:endParaRPr>
          </a:p>
        </p:txBody>
      </p:sp>
      <p:sp>
        <p:nvSpPr>
          <p:cNvPr id="9" name="Slide Number Placeholder 8"/>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34274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a:solidFill>
                <a:srgbClr val="04617B">
                  <a:shade val="90000"/>
                </a:srgbClr>
              </a:solidFill>
            </a:endParaRPr>
          </a:p>
        </p:txBody>
      </p:sp>
      <p:sp>
        <p:nvSpPr>
          <p:cNvPr id="5" name="Slide Number Placeholder 4"/>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70123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a:solidFill>
                <a:srgbClr val="04617B">
                  <a:shade val="90000"/>
                </a:srgbClr>
              </a:solidFill>
            </a:endParaRPr>
          </a:p>
        </p:txBody>
      </p:sp>
      <p:sp>
        <p:nvSpPr>
          <p:cNvPr id="4" name="Slide Number Placeholder 3"/>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66305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06857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4008E-1385-4F98-8EC4-AFE4329653EE}" type="datetimeFigureOut">
              <a:rPr lang="en-CA" smtClean="0"/>
              <a:t>2018-04-16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3616765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290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42065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857196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a:solidFill>
                <a:srgbClr val="DBF5F9">
                  <a:shade val="90000"/>
                </a:srgbClr>
              </a:solidFill>
            </a:endParaRPr>
          </a:p>
        </p:txBody>
      </p:sp>
      <p:sp>
        <p:nvSpPr>
          <p:cNvPr id="27" name="Slide Number Placeholder 26"/>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326662856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977108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a:solidFill>
                <a:srgbClr val="DBF5F9">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9725236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41009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a:solidFill>
                <a:srgbClr val="04617B">
                  <a:shade val="90000"/>
                </a:srgbClr>
              </a:solidFill>
            </a:endParaRPr>
          </a:p>
        </p:txBody>
      </p:sp>
      <p:sp>
        <p:nvSpPr>
          <p:cNvPr id="9" name="Slide Number Placeholder 8"/>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7323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a:solidFill>
                <a:srgbClr val="04617B">
                  <a:shade val="90000"/>
                </a:srgbClr>
              </a:solidFill>
            </a:endParaRPr>
          </a:p>
        </p:txBody>
      </p:sp>
      <p:sp>
        <p:nvSpPr>
          <p:cNvPr id="5" name="Slide Number Placeholder 4"/>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771385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a:solidFill>
                <a:srgbClr val="04617B">
                  <a:shade val="90000"/>
                </a:srgbClr>
              </a:solidFill>
            </a:endParaRPr>
          </a:p>
        </p:txBody>
      </p:sp>
      <p:sp>
        <p:nvSpPr>
          <p:cNvPr id="4" name="Slide Number Placeholder 3"/>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9474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4008E-1385-4F98-8EC4-AFE4329653EE}" type="datetimeFigureOut">
              <a:rPr lang="en-CA" smtClean="0"/>
              <a:t>2018-04-16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227264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5313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70513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839859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949626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a:solidFill>
                <a:srgbClr val="DBF5F9">
                  <a:shade val="90000"/>
                </a:srgbClr>
              </a:solidFill>
            </a:endParaRPr>
          </a:p>
        </p:txBody>
      </p:sp>
      <p:sp>
        <p:nvSpPr>
          <p:cNvPr id="27" name="Slide Number Placeholder 26"/>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269698406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746516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DBF5F9">
                    <a:shade val="90000"/>
                  </a:srgbClr>
                </a:solidFill>
              </a:rPr>
              <a:pPr/>
              <a:t>2018-04-16</a:t>
            </a:fld>
            <a:endParaRPr lang="en-CA">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a:solidFill>
                <a:srgbClr val="DBF5F9">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249901227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447902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a:solidFill>
                <a:srgbClr val="04617B">
                  <a:shade val="90000"/>
                </a:srgbClr>
              </a:solidFill>
            </a:endParaRPr>
          </a:p>
        </p:txBody>
      </p:sp>
      <p:sp>
        <p:nvSpPr>
          <p:cNvPr id="9" name="Slide Number Placeholder 8"/>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992870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a:solidFill>
                <a:srgbClr val="04617B">
                  <a:shade val="90000"/>
                </a:srgbClr>
              </a:solidFill>
            </a:endParaRPr>
          </a:p>
        </p:txBody>
      </p:sp>
      <p:sp>
        <p:nvSpPr>
          <p:cNvPr id="5" name="Slide Number Placeholder 4"/>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40098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94008E-1385-4F98-8EC4-AFE4329653EE}" type="datetimeFigureOut">
              <a:rPr lang="en-CA" smtClean="0"/>
              <a:t>2018-04-16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3131493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a:solidFill>
                <a:srgbClr val="04617B">
                  <a:shade val="90000"/>
                </a:srgbClr>
              </a:solidFill>
            </a:endParaRPr>
          </a:p>
        </p:txBody>
      </p:sp>
      <p:sp>
        <p:nvSpPr>
          <p:cNvPr id="4" name="Slide Number Placeholder 3"/>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65929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158350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9639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121225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08394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94008E-1385-4F98-8EC4-AFE4329653EE}" type="datetimeFigureOut">
              <a:rPr lang="en-CA" smtClean="0"/>
              <a:t>2018-04-16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185163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94008E-1385-4F98-8EC4-AFE4329653EE}" type="datetimeFigureOut">
              <a:rPr lang="en-CA" smtClean="0"/>
              <a:t>2018-04-16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91016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4008E-1385-4F98-8EC4-AFE4329653EE}" type="datetimeFigureOut">
              <a:rPr lang="en-CA" smtClean="0"/>
              <a:t>2018-04-16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190063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4008E-1385-4F98-8EC4-AFE4329653EE}" type="datetimeFigureOut">
              <a:rPr lang="en-CA" smtClean="0"/>
              <a:t>2018-04-16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200085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4008E-1385-4F98-8EC4-AFE4329653EE}" type="datetimeFigureOut">
              <a:rPr lang="en-CA" smtClean="0"/>
              <a:t>2018-04-16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EC5937-5932-4C49-9292-D0B592B8AADE}" type="slidenum">
              <a:rPr lang="en-CA" smtClean="0"/>
              <a:t>‹#›</a:t>
            </a:fld>
            <a:endParaRPr lang="en-CA"/>
          </a:p>
        </p:txBody>
      </p:sp>
    </p:spTree>
    <p:extLst>
      <p:ext uri="{BB962C8B-B14F-4D97-AF65-F5344CB8AC3E}">
        <p14:creationId xmlns:p14="http://schemas.microsoft.com/office/powerpoint/2010/main" val="2524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4008E-1385-4F98-8EC4-AFE4329653EE}" type="datetimeFigureOut">
              <a:rPr lang="en-CA" smtClean="0"/>
              <a:t>2018-04-16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C5937-5932-4C49-9292-D0B592B8AADE}" type="slidenum">
              <a:rPr lang="en-CA" smtClean="0"/>
              <a:t>‹#›</a:t>
            </a:fld>
            <a:endParaRPr lang="en-CA"/>
          </a:p>
        </p:txBody>
      </p:sp>
    </p:spTree>
    <p:extLst>
      <p:ext uri="{BB962C8B-B14F-4D97-AF65-F5344CB8AC3E}">
        <p14:creationId xmlns:p14="http://schemas.microsoft.com/office/powerpoint/2010/main" val="220015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84746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86597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221D28-35F6-4B85-8DAA-E8B4B208F782}" type="datetimeFigureOut">
              <a:rPr lang="en-CA" smtClean="0">
                <a:solidFill>
                  <a:srgbClr val="04617B">
                    <a:shade val="90000"/>
                  </a:srgbClr>
                </a:solidFill>
              </a:rPr>
              <a:pPr/>
              <a:t>2018-04-16</a:t>
            </a:fld>
            <a:endParaRPr lang="en-C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5351EC-2731-457A-B64E-7D17A99C2DD9}" type="slidenum">
              <a:rPr lang="en-CA" smtClean="0">
                <a:solidFill>
                  <a:srgbClr val="04617B">
                    <a:shade val="90000"/>
                  </a:srgbClr>
                </a:solidFill>
              </a:rPr>
              <a:pPr/>
              <a:t>‹#›</a:t>
            </a:fld>
            <a:endParaRPr lang="en-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25812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82341"/>
            <a:ext cx="7992888" cy="2954655"/>
          </a:xfrm>
          <a:prstGeom prst="rect">
            <a:avLst/>
          </a:prstGeom>
        </p:spPr>
        <p:txBody>
          <a:bodyPr wrap="square">
            <a:spAutoFit/>
          </a:bodyPr>
          <a:lstStyle/>
          <a:p>
            <a:pPr marL="285750" indent="-285750">
              <a:buFont typeface="Wingdings" pitchFamily="2" charset="2"/>
              <a:buChar char="§"/>
            </a:pPr>
            <a:r>
              <a:rPr lang="en-CA" dirty="0" smtClean="0"/>
              <a:t> </a:t>
            </a:r>
            <a:r>
              <a:rPr lang="en-CA" sz="2400" dirty="0" smtClean="0">
                <a:latin typeface="Times New Roman" pitchFamily="18" charset="0"/>
                <a:cs typeface="Times New Roman" pitchFamily="18" charset="0"/>
              </a:rPr>
              <a:t>The pseudomonads are gram-negative, motile, aerobic rods some of which produce water-soluble pigments. The pseudomonads occur widely in soil, water, plants, and animals. </a:t>
            </a:r>
          </a:p>
          <a:p>
            <a:endParaRPr lang="en-CA" dirty="0"/>
          </a:p>
          <a:p>
            <a:pPr marL="285750" indent="-285750">
              <a:buFont typeface="Wingdings" pitchFamily="2" charset="2"/>
              <a:buChar char="§"/>
            </a:pPr>
            <a:r>
              <a:rPr lang="en-CA" dirty="0" smtClean="0"/>
              <a:t> </a:t>
            </a:r>
            <a:r>
              <a:rPr lang="en-CA" sz="2400" i="1" dirty="0" smtClean="0">
                <a:latin typeface="Times New Roman" pitchFamily="18" charset="0"/>
                <a:cs typeface="Times New Roman" pitchFamily="18" charset="0"/>
              </a:rPr>
              <a:t>P </a:t>
            </a:r>
            <a:r>
              <a:rPr lang="en-CA" sz="2400" i="1" dirty="0" err="1" smtClean="0">
                <a:latin typeface="Times New Roman" pitchFamily="18" charset="0"/>
                <a:cs typeface="Times New Roman" pitchFamily="18" charset="0"/>
              </a:rPr>
              <a:t>aeruginosa</a:t>
            </a:r>
            <a:r>
              <a:rPr lang="en-CA" sz="2400" i="1" dirty="0" smtClean="0">
                <a:latin typeface="Times New Roman" pitchFamily="18" charset="0"/>
                <a:cs typeface="Times New Roman" pitchFamily="18" charset="0"/>
              </a:rPr>
              <a:t>  </a:t>
            </a:r>
            <a:r>
              <a:rPr lang="en-CA" sz="2400" dirty="0" smtClean="0">
                <a:latin typeface="Times New Roman" pitchFamily="18" charset="0"/>
                <a:cs typeface="Times New Roman" pitchFamily="18" charset="0"/>
              </a:rPr>
              <a:t>is frequently present in small numbers in the normal intestinal flora and on the skin of humans and is the major pathogen of the group. </a:t>
            </a:r>
            <a:endParaRPr lang="en-CA" sz="2400" dirty="0">
              <a:latin typeface="Times New Roman" pitchFamily="18" charset="0"/>
              <a:cs typeface="Times New Roman" pitchFamily="18" charset="0"/>
            </a:endParaRPr>
          </a:p>
        </p:txBody>
      </p:sp>
      <p:sp>
        <p:nvSpPr>
          <p:cNvPr id="3" name="TextBox 2"/>
          <p:cNvSpPr txBox="1"/>
          <p:nvPr/>
        </p:nvSpPr>
        <p:spPr>
          <a:xfrm>
            <a:off x="2987824" y="548680"/>
            <a:ext cx="2811154" cy="646331"/>
          </a:xfrm>
          <a:prstGeom prst="rect">
            <a:avLst/>
          </a:prstGeom>
          <a:noFill/>
        </p:spPr>
        <p:txBody>
          <a:bodyPr wrap="none" rtlCol="0">
            <a:spAutoFit/>
          </a:bodyPr>
          <a:lstStyle/>
          <a:p>
            <a:r>
              <a:rPr lang="en-CA" sz="3600" i="1" dirty="0" smtClean="0">
                <a:latin typeface="Times New Roman" pitchFamily="18" charset="0"/>
                <a:cs typeface="Times New Roman" pitchFamily="18" charset="0"/>
              </a:rPr>
              <a:t>Pseudomonas</a:t>
            </a:r>
            <a:endParaRPr lang="en-CA" sz="3600" i="1" dirty="0">
              <a:latin typeface="Times New Roman" pitchFamily="18" charset="0"/>
              <a:cs typeface="Times New Roman" pitchFamily="18" charset="0"/>
            </a:endParaRPr>
          </a:p>
        </p:txBody>
      </p:sp>
    </p:spTree>
    <p:extLst>
      <p:ext uri="{BB962C8B-B14F-4D97-AF65-F5344CB8AC3E}">
        <p14:creationId xmlns:p14="http://schemas.microsoft.com/office/powerpoint/2010/main" val="98915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724" y="1412776"/>
            <a:ext cx="7776864" cy="4524315"/>
          </a:xfrm>
          <a:prstGeom prst="rect">
            <a:avLst/>
          </a:prstGeom>
        </p:spPr>
        <p:txBody>
          <a:bodyPr wrap="square">
            <a:spAutoFit/>
          </a:bodyPr>
          <a:lstStyle/>
          <a:p>
            <a:pPr marL="285750" indent="-285750">
              <a:buFont typeface="Wingdings" pitchFamily="2" charset="2"/>
              <a:buChar char="§"/>
            </a:pPr>
            <a:r>
              <a:rPr lang="en-CA" dirty="0"/>
              <a:t> </a:t>
            </a:r>
            <a:r>
              <a:rPr lang="en-CA" sz="2400" dirty="0">
                <a:latin typeface="Times New Roman" pitchFamily="18" charset="0"/>
                <a:cs typeface="Times New Roman" pitchFamily="18" charset="0"/>
              </a:rPr>
              <a:t>Plague is an infection of wild rodents transmitted from one rodent to another and occasionally from rodents to humans by the bites of </a:t>
            </a:r>
            <a:r>
              <a:rPr lang="en-CA" sz="2400" dirty="0" smtClean="0">
                <a:latin typeface="Times New Roman" pitchFamily="18" charset="0"/>
                <a:cs typeface="Times New Roman" pitchFamily="18" charset="0"/>
              </a:rPr>
              <a:t>fleas</a:t>
            </a:r>
            <a:r>
              <a:rPr lang="en-CA" sz="2400" dirty="0">
                <a:latin typeface="Times New Roman" pitchFamily="18" charset="0"/>
                <a:cs typeface="Times New Roman" pitchFamily="18" charset="0"/>
              </a:rPr>
              <a:t>. </a:t>
            </a:r>
            <a:endParaRPr lang="en-CA" sz="2400" dirty="0" smtClean="0">
              <a:latin typeface="Times New Roman" pitchFamily="18" charset="0"/>
              <a:cs typeface="Times New Roman" pitchFamily="18" charset="0"/>
            </a:endParaRPr>
          </a:p>
          <a:p>
            <a:endParaRPr lang="en-CA" sz="2400" dirty="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Serious </a:t>
            </a:r>
            <a:r>
              <a:rPr lang="en-CA" sz="2400" dirty="0">
                <a:latin typeface="Times New Roman" pitchFamily="18" charset="0"/>
                <a:cs typeface="Times New Roman" pitchFamily="18" charset="0"/>
              </a:rPr>
              <a:t>infection </a:t>
            </a:r>
            <a:r>
              <a:rPr lang="en-CA" sz="2400" dirty="0" smtClean="0">
                <a:latin typeface="Times New Roman" pitchFamily="18" charset="0"/>
                <a:cs typeface="Times New Roman" pitchFamily="18" charset="0"/>
              </a:rPr>
              <a:t>often </a:t>
            </a:r>
            <a:r>
              <a:rPr lang="en-CA" sz="2400" dirty="0">
                <a:latin typeface="Times New Roman" pitchFamily="18" charset="0"/>
                <a:cs typeface="Times New Roman" pitchFamily="18" charset="0"/>
              </a:rPr>
              <a:t>results, which in previous centuries produced pandemics of “black death” with millions of fatalities. </a:t>
            </a:r>
            <a:endParaRPr lang="en-CA" sz="2400" dirty="0" smtClean="0">
              <a:latin typeface="Times New Roman" pitchFamily="18" charset="0"/>
              <a:cs typeface="Times New Roman" pitchFamily="18" charset="0"/>
            </a:endParaRPr>
          </a:p>
          <a:p>
            <a:endParaRPr lang="en-CA" sz="2400" dirty="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The </a:t>
            </a:r>
            <a:r>
              <a:rPr lang="en-CA" sz="2400" dirty="0">
                <a:latin typeface="Times New Roman" pitchFamily="18" charset="0"/>
                <a:cs typeface="Times New Roman" pitchFamily="18" charset="0"/>
              </a:rPr>
              <a:t>ability of this organism to be transmitted by aerosol and the severity and high mortality associated with pneumonic plague make  </a:t>
            </a:r>
            <a:r>
              <a:rPr lang="en-CA" sz="2400" i="1" dirty="0">
                <a:latin typeface="Times New Roman" pitchFamily="18" charset="0"/>
                <a:cs typeface="Times New Roman" pitchFamily="18" charset="0"/>
              </a:rPr>
              <a:t>Y </a:t>
            </a:r>
            <a:r>
              <a:rPr lang="en-CA" sz="2400" i="1" dirty="0" err="1">
                <a:latin typeface="Times New Roman" pitchFamily="18" charset="0"/>
                <a:cs typeface="Times New Roman" pitchFamily="18" charset="0"/>
              </a:rPr>
              <a:t>pestis</a:t>
            </a:r>
            <a:r>
              <a:rPr lang="en-CA" sz="2400" i="1" dirty="0">
                <a:latin typeface="Times New Roman" pitchFamily="18" charset="0"/>
                <a:cs typeface="Times New Roman" pitchFamily="18" charset="0"/>
              </a:rPr>
              <a:t>  </a:t>
            </a:r>
            <a:r>
              <a:rPr lang="en-CA" sz="2400" dirty="0">
                <a:latin typeface="Times New Roman" pitchFamily="18" charset="0"/>
                <a:cs typeface="Times New Roman" pitchFamily="18" charset="0"/>
              </a:rPr>
              <a:t>a potential biological weapon. </a:t>
            </a:r>
          </a:p>
        </p:txBody>
      </p:sp>
      <p:sp>
        <p:nvSpPr>
          <p:cNvPr id="3" name="TextBox 2"/>
          <p:cNvSpPr txBox="1"/>
          <p:nvPr/>
        </p:nvSpPr>
        <p:spPr>
          <a:xfrm>
            <a:off x="3400417" y="476672"/>
            <a:ext cx="1858201" cy="830997"/>
          </a:xfrm>
          <a:prstGeom prst="rect">
            <a:avLst/>
          </a:prstGeom>
          <a:noFill/>
        </p:spPr>
        <p:txBody>
          <a:bodyPr wrap="none" rtlCol="0">
            <a:spAutoFit/>
          </a:bodyPr>
          <a:lstStyle/>
          <a:p>
            <a:r>
              <a:rPr lang="en-CA" sz="4800" dirty="0" smtClean="0">
                <a:latin typeface="Times New Roman" pitchFamily="18" charset="0"/>
                <a:cs typeface="Times New Roman" pitchFamily="18" charset="0"/>
              </a:rPr>
              <a:t>Plague</a:t>
            </a:r>
            <a:endParaRPr lang="en-CA" sz="4800" dirty="0">
              <a:latin typeface="Times New Roman" pitchFamily="18" charset="0"/>
              <a:cs typeface="Times New Roman" pitchFamily="18" charset="0"/>
            </a:endParaRPr>
          </a:p>
        </p:txBody>
      </p:sp>
    </p:spTree>
    <p:extLst>
      <p:ext uri="{BB962C8B-B14F-4D97-AF65-F5344CB8AC3E}">
        <p14:creationId xmlns:p14="http://schemas.microsoft.com/office/powerpoint/2010/main" val="1829246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68760"/>
            <a:ext cx="7560840" cy="5539978"/>
          </a:xfrm>
          <a:prstGeom prst="rect">
            <a:avLst/>
          </a:prstGeom>
        </p:spPr>
        <p:txBody>
          <a:bodyPr wrap="square">
            <a:spAutoFit/>
          </a:bodyPr>
          <a:lstStyle/>
          <a:p>
            <a:pPr marL="285750" indent="-285750">
              <a:buFont typeface="Wingdings" pitchFamily="2" charset="2"/>
              <a:buChar char="§"/>
            </a:pPr>
            <a:r>
              <a:rPr lang="en-CA" dirty="0" smtClean="0"/>
              <a:t> </a:t>
            </a:r>
            <a:r>
              <a:rPr lang="en-CA" sz="2400" i="1" dirty="0">
                <a:latin typeface="Times New Roman" pitchFamily="18" charset="0"/>
                <a:cs typeface="Times New Roman" pitchFamily="18" charset="0"/>
              </a:rPr>
              <a:t>Y </a:t>
            </a:r>
            <a:r>
              <a:rPr lang="en-CA" sz="2400" i="1" dirty="0" err="1">
                <a:latin typeface="Times New Roman" pitchFamily="18" charset="0"/>
                <a:cs typeface="Times New Roman" pitchFamily="18" charset="0"/>
              </a:rPr>
              <a:t>pestis</a:t>
            </a:r>
            <a:r>
              <a:rPr lang="en-CA" sz="2400" i="1" dirty="0">
                <a:latin typeface="Times New Roman" pitchFamily="18" charset="0"/>
                <a:cs typeface="Times New Roman" pitchFamily="18" charset="0"/>
              </a:rPr>
              <a:t>  </a:t>
            </a:r>
            <a:r>
              <a:rPr lang="en-CA" sz="2400" dirty="0">
                <a:latin typeface="Times New Roman" pitchFamily="18" charset="0"/>
                <a:cs typeface="Times New Roman" pitchFamily="18" charset="0"/>
              </a:rPr>
              <a:t>is a gram-negative rod that exhibits </a:t>
            </a:r>
            <a:endParaRPr lang="en-CA" sz="2400" dirty="0" smtClean="0">
              <a:latin typeface="Times New Roman" pitchFamily="18" charset="0"/>
              <a:cs typeface="Times New Roman" pitchFamily="18" charset="0"/>
            </a:endParaRP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striking </a:t>
            </a:r>
            <a:r>
              <a:rPr lang="en-CA" sz="2400" dirty="0">
                <a:latin typeface="Times New Roman" pitchFamily="18" charset="0"/>
                <a:cs typeface="Times New Roman" pitchFamily="18" charset="0"/>
              </a:rPr>
              <a:t>bipolar staining with special stains </a:t>
            </a:r>
            <a:endParaRPr lang="en-CA" sz="2400" dirty="0" smtClean="0">
              <a:latin typeface="Times New Roman" pitchFamily="18" charset="0"/>
              <a:cs typeface="Times New Roman" pitchFamily="18" charset="0"/>
            </a:endParaRP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such </a:t>
            </a:r>
            <a:r>
              <a:rPr lang="en-CA" sz="2400" dirty="0">
                <a:latin typeface="Times New Roman" pitchFamily="18" charset="0"/>
                <a:cs typeface="Times New Roman" pitchFamily="18" charset="0"/>
              </a:rPr>
              <a:t>as Wright, </a:t>
            </a:r>
            <a:r>
              <a:rPr lang="en-CA" sz="2400" dirty="0" err="1">
                <a:latin typeface="Times New Roman" pitchFamily="18" charset="0"/>
                <a:cs typeface="Times New Roman" pitchFamily="18" charset="0"/>
              </a:rPr>
              <a:t>Giemsa</a:t>
            </a:r>
            <a:r>
              <a:rPr lang="en-CA" sz="2400" dirty="0">
                <a:latin typeface="Times New Roman" pitchFamily="18" charset="0"/>
                <a:cs typeface="Times New Roman" pitchFamily="18" charset="0"/>
              </a:rPr>
              <a:t>, </a:t>
            </a:r>
            <a:r>
              <a:rPr lang="en-CA" sz="2400" dirty="0" err="1">
                <a:latin typeface="Times New Roman" pitchFamily="18" charset="0"/>
                <a:cs typeface="Times New Roman" pitchFamily="18" charset="0"/>
              </a:rPr>
              <a:t>Wayson</a:t>
            </a:r>
            <a:r>
              <a:rPr lang="en-CA" sz="2400" dirty="0">
                <a:latin typeface="Times New Roman" pitchFamily="18" charset="0"/>
                <a:cs typeface="Times New Roman" pitchFamily="18" charset="0"/>
              </a:rPr>
              <a:t>, or </a:t>
            </a:r>
            <a:endParaRPr lang="en-CA" sz="2400" dirty="0" smtClean="0">
              <a:latin typeface="Times New Roman" pitchFamily="18" charset="0"/>
              <a:cs typeface="Times New Roman" pitchFamily="18" charset="0"/>
            </a:endParaRP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methylene blue.</a:t>
            </a:r>
          </a:p>
          <a:p>
            <a:endParaRPr lang="en-CA" sz="2400" dirty="0" smtClean="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 </a:t>
            </a:r>
            <a:r>
              <a:rPr lang="en-CA" sz="2400" dirty="0">
                <a:latin typeface="Times New Roman" pitchFamily="18" charset="0"/>
                <a:cs typeface="Times New Roman" pitchFamily="18" charset="0"/>
              </a:rPr>
              <a:t>It is </a:t>
            </a:r>
            <a:r>
              <a:rPr lang="en-CA" sz="2400" dirty="0" err="1">
                <a:latin typeface="Times New Roman" pitchFamily="18" charset="0"/>
                <a:cs typeface="Times New Roman" pitchFamily="18" charset="0"/>
              </a:rPr>
              <a:t>nonmotile</a:t>
            </a:r>
            <a:r>
              <a:rPr lang="en-CA" dirty="0"/>
              <a:t>. </a:t>
            </a:r>
            <a:r>
              <a:rPr lang="en-CA" sz="2400" dirty="0">
                <a:latin typeface="Times New Roman" pitchFamily="18" charset="0"/>
                <a:cs typeface="Times New Roman" pitchFamily="18" charset="0"/>
              </a:rPr>
              <a:t>It grows as a </a:t>
            </a:r>
            <a:r>
              <a:rPr lang="en-CA" sz="2400" dirty="0" smtClean="0">
                <a:latin typeface="Times New Roman" pitchFamily="18" charset="0"/>
                <a:cs typeface="Times New Roman" pitchFamily="18" charset="0"/>
              </a:rPr>
              <a:t>facultative</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a:t>
            </a:r>
            <a:r>
              <a:rPr lang="en-CA" sz="2400" dirty="0">
                <a:latin typeface="Times New Roman" pitchFamily="18" charset="0"/>
                <a:cs typeface="Times New Roman" pitchFamily="18" charset="0"/>
              </a:rPr>
              <a:t>anaerobe on many bacteriologic media</a:t>
            </a:r>
            <a:r>
              <a:rPr lang="en-CA" sz="2400" dirty="0" smtClean="0">
                <a:latin typeface="Times New Roman" pitchFamily="18" charset="0"/>
                <a:cs typeface="Times New Roman" pitchFamily="18" charset="0"/>
              </a:rPr>
              <a:t>. </a:t>
            </a:r>
          </a:p>
          <a:p>
            <a:endParaRPr lang="en-CA" sz="2400" dirty="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blood </a:t>
            </a:r>
            <a:r>
              <a:rPr lang="en-CA" sz="2400" dirty="0">
                <a:latin typeface="Times New Roman" pitchFamily="18" charset="0"/>
                <a:cs typeface="Times New Roman" pitchFamily="18" charset="0"/>
              </a:rPr>
              <a:t>agar at 37°C, colonies may be very small at 24 hours. A virulent inoculum, derived from infected tissue, produces gray and viscous colonies, but </a:t>
            </a:r>
            <a:r>
              <a:rPr lang="en-CA" sz="2400" dirty="0" smtClean="0">
                <a:latin typeface="Times New Roman" pitchFamily="18" charset="0"/>
                <a:cs typeface="Times New Roman" pitchFamily="18" charset="0"/>
              </a:rPr>
              <a:t>after </a:t>
            </a:r>
            <a:r>
              <a:rPr lang="en-CA" sz="2400" dirty="0">
                <a:latin typeface="Times New Roman" pitchFamily="18" charset="0"/>
                <a:cs typeface="Times New Roman" pitchFamily="18" charset="0"/>
              </a:rPr>
              <a:t>passage in the laboratory, the colonies become irregular and rough. </a:t>
            </a:r>
            <a:r>
              <a:rPr lang="en-CA" sz="2400" dirty="0" smtClean="0">
                <a:latin typeface="Times New Roman" pitchFamily="18" charset="0"/>
                <a:cs typeface="Times New Roman" pitchFamily="18" charset="0"/>
              </a:rPr>
              <a:t>The </a:t>
            </a:r>
            <a:r>
              <a:rPr lang="en-CA" sz="2400" dirty="0">
                <a:latin typeface="Times New Roman" pitchFamily="18" charset="0"/>
                <a:cs typeface="Times New Roman" pitchFamily="18" charset="0"/>
              </a:rPr>
              <a:t>organism has little biochemical activity, and this is somewhat variable.  </a:t>
            </a:r>
          </a:p>
          <a:p>
            <a:r>
              <a:rPr lang="en-CA" dirty="0"/>
              <a:t> </a:t>
            </a:r>
          </a:p>
        </p:txBody>
      </p:sp>
      <p:sp>
        <p:nvSpPr>
          <p:cNvPr id="3" name="TextBox 2"/>
          <p:cNvSpPr txBox="1"/>
          <p:nvPr/>
        </p:nvSpPr>
        <p:spPr>
          <a:xfrm>
            <a:off x="3203848" y="476672"/>
            <a:ext cx="3441455" cy="769441"/>
          </a:xfrm>
          <a:prstGeom prst="rect">
            <a:avLst/>
          </a:prstGeom>
          <a:noFill/>
        </p:spPr>
        <p:txBody>
          <a:bodyPr wrap="none" rtlCol="0">
            <a:spAutoFit/>
          </a:bodyPr>
          <a:lstStyle/>
          <a:p>
            <a:r>
              <a:rPr lang="en-CA" sz="4400" i="1" dirty="0" smtClean="0">
                <a:latin typeface="Times New Roman" pitchFamily="18" charset="0"/>
                <a:cs typeface="Times New Roman" pitchFamily="18" charset="0"/>
              </a:rPr>
              <a:t>Yersinia </a:t>
            </a:r>
            <a:r>
              <a:rPr lang="en-CA" sz="4400" i="1" dirty="0" err="1" smtClean="0">
                <a:latin typeface="Times New Roman" pitchFamily="18" charset="0"/>
                <a:cs typeface="Times New Roman" pitchFamily="18" charset="0"/>
              </a:rPr>
              <a:t>pestis</a:t>
            </a:r>
            <a:endParaRPr lang="en-CA" sz="4400" i="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5" y="1860585"/>
            <a:ext cx="2122491" cy="212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0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rtoonstock.com/newscartoons/cartoonists/tzu/lowres/tzun1423l.jpg"/>
          <p:cNvPicPr>
            <a:picLocks noChangeAspect="1" noChangeArrowheads="1"/>
          </p:cNvPicPr>
          <p:nvPr/>
        </p:nvPicPr>
        <p:blipFill>
          <a:blip r:embed="rId2" cstate="print"/>
          <a:srcRect/>
          <a:stretch>
            <a:fillRect/>
          </a:stretch>
        </p:blipFill>
        <p:spPr bwMode="auto">
          <a:xfrm>
            <a:off x="2271344" y="727276"/>
            <a:ext cx="4748928" cy="5366020"/>
          </a:xfrm>
          <a:prstGeom prst="rect">
            <a:avLst/>
          </a:prstGeom>
          <a:noFill/>
        </p:spPr>
      </p:pic>
    </p:spTree>
    <p:extLst>
      <p:ext uri="{BB962C8B-B14F-4D97-AF65-F5344CB8AC3E}">
        <p14:creationId xmlns:p14="http://schemas.microsoft.com/office/powerpoint/2010/main" val="162915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68760"/>
            <a:ext cx="8064896" cy="2862322"/>
          </a:xfrm>
          <a:prstGeom prst="rect">
            <a:avLst/>
          </a:prstGeom>
        </p:spPr>
        <p:txBody>
          <a:bodyPr wrap="square">
            <a:spAutoFit/>
          </a:bodyPr>
          <a:lstStyle/>
          <a:p>
            <a:r>
              <a:rPr lang="en-US" sz="4000" dirty="0" smtClean="0">
                <a:solidFill>
                  <a:srgbClr val="FF0000"/>
                </a:solidFill>
                <a:latin typeface="Times New Roman" pitchFamily="18" charset="0"/>
                <a:cs typeface="Times New Roman" pitchFamily="18" charset="0"/>
              </a:rPr>
              <a:t>Pneumonic plague</a:t>
            </a:r>
            <a:r>
              <a:rPr lang="en-US" sz="4000" dirty="0" smtClean="0">
                <a:solidFill>
                  <a:prstClr val="black"/>
                </a:solidFill>
                <a:latin typeface="Times New Roman" pitchFamily="18" charset="0"/>
                <a:cs typeface="Times New Roman" pitchFamily="18" charset="0"/>
              </a:rPr>
              <a:t>: </a:t>
            </a:r>
          </a:p>
          <a:p>
            <a:r>
              <a:rPr lang="en-US" sz="2400" dirty="0" smtClean="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The incubation period is shorter about (2 to 3 	days). Patients experience fever and malaise, 	and pulmonary signs develop within 1 day. 	Mortality rate in untreated patients exceeds 	90%.</a:t>
            </a:r>
            <a:endParaRPr lang="en-US" sz="2800" dirty="0">
              <a:solidFill>
                <a:prstClr val="black"/>
              </a:solidFill>
              <a:latin typeface="Times New Roman" pitchFamily="18" charset="0"/>
              <a:cs typeface="Times New Roman" pitchFamily="18" charset="0"/>
            </a:endParaRPr>
          </a:p>
        </p:txBody>
      </p:sp>
      <p:sp>
        <p:nvSpPr>
          <p:cNvPr id="3" name="TextBox 2"/>
          <p:cNvSpPr txBox="1"/>
          <p:nvPr/>
        </p:nvSpPr>
        <p:spPr>
          <a:xfrm>
            <a:off x="3347571" y="406405"/>
            <a:ext cx="1800493" cy="646331"/>
          </a:xfrm>
          <a:prstGeom prst="rect">
            <a:avLst/>
          </a:prstGeom>
          <a:noFill/>
        </p:spPr>
        <p:txBody>
          <a:bodyPr wrap="none" rtlCol="0">
            <a:spAutoFit/>
          </a:bodyPr>
          <a:lstStyle/>
          <a:p>
            <a:r>
              <a:rPr lang="en-US" sz="3600" dirty="0" smtClean="0">
                <a:solidFill>
                  <a:prstClr val="black"/>
                </a:solidFill>
                <a:latin typeface="Times New Roman" pitchFamily="18" charset="0"/>
                <a:cs typeface="Times New Roman" pitchFamily="18" charset="0"/>
              </a:rPr>
              <a:t>Diseases</a:t>
            </a:r>
            <a:endParaRPr lang="en-CA" sz="3600" dirty="0">
              <a:solidFill>
                <a:prstClr val="black"/>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131840" y="4005064"/>
            <a:ext cx="2808312" cy="2494038"/>
          </a:xfrm>
          <a:prstGeom prst="rect">
            <a:avLst/>
          </a:prstGeom>
          <a:noFill/>
          <a:ln w="9525">
            <a:noFill/>
            <a:miter lim="800000"/>
            <a:headEnd/>
            <a:tailEnd/>
          </a:ln>
        </p:spPr>
      </p:pic>
    </p:spTree>
    <p:extLst>
      <p:ext uri="{BB962C8B-B14F-4D97-AF65-F5344CB8AC3E}">
        <p14:creationId xmlns:p14="http://schemas.microsoft.com/office/powerpoint/2010/main" val="936132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571" y="188640"/>
            <a:ext cx="1800493" cy="646331"/>
          </a:xfrm>
          <a:prstGeom prst="rect">
            <a:avLst/>
          </a:prstGeom>
          <a:noFill/>
        </p:spPr>
        <p:txBody>
          <a:bodyPr wrap="none" rtlCol="0">
            <a:spAutoFit/>
          </a:bodyPr>
          <a:lstStyle/>
          <a:p>
            <a:r>
              <a:rPr lang="en-US" sz="3600" dirty="0" smtClean="0">
                <a:solidFill>
                  <a:prstClr val="black"/>
                </a:solidFill>
                <a:latin typeface="Times New Roman" pitchFamily="18" charset="0"/>
                <a:cs typeface="Times New Roman" pitchFamily="18" charset="0"/>
              </a:rPr>
              <a:t>Diseases</a:t>
            </a:r>
            <a:endParaRPr lang="en-CA" sz="3600" dirty="0">
              <a:solidFill>
                <a:prstClr val="black"/>
              </a:solidFill>
              <a:latin typeface="Times New Roman" pitchFamily="18" charset="0"/>
              <a:cs typeface="Times New Roman" pitchFamily="18" charset="0"/>
            </a:endParaRPr>
          </a:p>
        </p:txBody>
      </p:sp>
      <p:sp>
        <p:nvSpPr>
          <p:cNvPr id="3" name="TextBox 2"/>
          <p:cNvSpPr txBox="1"/>
          <p:nvPr/>
        </p:nvSpPr>
        <p:spPr>
          <a:xfrm>
            <a:off x="179512" y="908720"/>
            <a:ext cx="8919429" cy="4493538"/>
          </a:xfrm>
          <a:prstGeom prst="rect">
            <a:avLst/>
          </a:prstGeom>
          <a:noFill/>
        </p:spPr>
        <p:txBody>
          <a:bodyPr wrap="none" rtlCol="0">
            <a:spAutoFit/>
          </a:bodyPr>
          <a:lstStyle/>
          <a:p>
            <a:r>
              <a:rPr lang="en-US" sz="2400" i="1" dirty="0" smtClean="0">
                <a:solidFill>
                  <a:prstClr val="black"/>
                </a:solidFill>
                <a:latin typeface="Times New Roman" pitchFamily="18" charset="0"/>
                <a:cs typeface="Times New Roman" pitchFamily="18" charset="0"/>
              </a:rPr>
              <a:t>Y. </a:t>
            </a:r>
            <a:r>
              <a:rPr lang="en-US" sz="2400" i="1" dirty="0" err="1">
                <a:solidFill>
                  <a:prstClr val="black"/>
                </a:solidFill>
                <a:latin typeface="Times New Roman" pitchFamily="18" charset="0"/>
                <a:cs typeface="Times New Roman" pitchFamily="18" charset="0"/>
              </a:rPr>
              <a:t>p</a:t>
            </a:r>
            <a:r>
              <a:rPr lang="en-US" sz="2400" i="1" dirty="0" err="1" smtClean="0">
                <a:solidFill>
                  <a:prstClr val="black"/>
                </a:solidFill>
                <a:latin typeface="Times New Roman" pitchFamily="18" charset="0"/>
                <a:cs typeface="Times New Roman" pitchFamily="18" charset="0"/>
              </a:rPr>
              <a:t>estis</a:t>
            </a:r>
            <a:r>
              <a:rPr lang="en-US" sz="2400" i="1"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causes two clinical manifestations:</a:t>
            </a:r>
          </a:p>
          <a:p>
            <a:r>
              <a:rPr lang="en-US" dirty="0">
                <a:solidFill>
                  <a:prstClr val="black"/>
                </a:solidFill>
              </a:rPr>
              <a:t>	</a:t>
            </a:r>
            <a:r>
              <a:rPr lang="en-US" sz="4000" dirty="0" smtClean="0">
                <a:solidFill>
                  <a:srgbClr val="FF0000"/>
                </a:solidFill>
                <a:latin typeface="Times New Roman" pitchFamily="18" charset="0"/>
                <a:cs typeface="Times New Roman" pitchFamily="18" charset="0"/>
              </a:rPr>
              <a:t>Bubonic plague</a:t>
            </a:r>
            <a:r>
              <a:rPr lang="en-US" sz="4000" dirty="0" smtClean="0">
                <a:solidFill>
                  <a:prstClr val="black"/>
                </a:solidFill>
                <a:latin typeface="Times New Roman" pitchFamily="18" charset="0"/>
                <a:cs typeface="Times New Roman" pitchFamily="18" charset="0"/>
              </a:rPr>
              <a:t>: </a:t>
            </a:r>
          </a:p>
          <a:p>
            <a:endParaRPr lang="en-US" dirty="0" smtClean="0">
              <a:solidFill>
                <a:prstClr val="black"/>
              </a:solidFill>
            </a:endParaRPr>
          </a:p>
          <a:p>
            <a:r>
              <a:rPr lang="en-US" dirty="0" smtClean="0">
                <a:solidFill>
                  <a:prstClr val="black"/>
                </a:solidFill>
              </a:rPr>
              <a:t>	</a:t>
            </a:r>
            <a:r>
              <a:rPr lang="en-US" sz="2400" dirty="0" smtClean="0">
                <a:solidFill>
                  <a:prstClr val="black"/>
                </a:solidFill>
                <a:latin typeface="Times New Roman" pitchFamily="18" charset="0"/>
                <a:cs typeface="Times New Roman" pitchFamily="18" charset="0"/>
              </a:rPr>
              <a:t>is characterized by an incubation period of no more than 7 days</a:t>
            </a: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after a person has been bitten by an infected flea.</a:t>
            </a:r>
          </a:p>
          <a:p>
            <a:endParaRPr lang="en-US" sz="2400" dirty="0" smtClean="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patients have a high fever and a painful bubo (inflammatory</a:t>
            </a:r>
          </a:p>
          <a:p>
            <a:r>
              <a:rPr lang="en-US" sz="2400" dirty="0" smtClean="0">
                <a:solidFill>
                  <a:prstClr val="black"/>
                </a:solidFill>
                <a:latin typeface="Times New Roman" pitchFamily="18" charset="0"/>
                <a:cs typeface="Times New Roman" pitchFamily="18" charset="0"/>
              </a:rPr>
              <a:t>	 swelling of the lymph nodes) in groin or </a:t>
            </a:r>
            <a:r>
              <a:rPr lang="en-US" sz="2400" dirty="0" err="1" smtClean="0">
                <a:solidFill>
                  <a:prstClr val="black"/>
                </a:solidFill>
                <a:latin typeface="Times New Roman" pitchFamily="18" charset="0"/>
                <a:cs typeface="Times New Roman" pitchFamily="18" charset="0"/>
              </a:rPr>
              <a:t>axilla</a:t>
            </a:r>
            <a:endParaRPr lang="en-US" sz="2400" dirty="0" smtClean="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Bacteremia develops rapidly if patients are not treated, and as</a:t>
            </a:r>
          </a:p>
          <a:p>
            <a:r>
              <a:rPr lang="en-US" sz="2400" dirty="0" smtClean="0">
                <a:solidFill>
                  <a:prstClr val="black"/>
                </a:solidFill>
                <a:latin typeface="Times New Roman" pitchFamily="18" charset="0"/>
                <a:cs typeface="Times New Roman" pitchFamily="18" charset="0"/>
              </a:rPr>
              <a:t>	 many as 75% die</a:t>
            </a:r>
          </a:p>
          <a:p>
            <a:endParaRPr lang="en-US" dirty="0">
              <a:solidFill>
                <a:prstClr val="black"/>
              </a:solidFill>
            </a:endParaRPr>
          </a:p>
          <a:p>
            <a:r>
              <a:rPr lang="en-US" dirty="0" smtClean="0">
                <a:solidFill>
                  <a:prstClr val="black"/>
                </a:solidFill>
              </a:rPr>
              <a:t>		</a:t>
            </a:r>
            <a:endParaRPr lang="en-CA" dirty="0">
              <a:solidFill>
                <a:prstClr val="black"/>
              </a:solidFill>
            </a:endParaRPr>
          </a:p>
        </p:txBody>
      </p:sp>
      <p:pic>
        <p:nvPicPr>
          <p:cNvPr id="14338" name="Picture 2" descr="http://t1.gstatic.com/images?q=tbn:ANd9GcTCuhDHBc74RzDTCMT-wSn65oqJvd3jKthj0_RFyX8E18QFgYKU"/>
          <p:cNvPicPr>
            <a:picLocks noChangeAspect="1" noChangeArrowheads="1"/>
          </p:cNvPicPr>
          <p:nvPr/>
        </p:nvPicPr>
        <p:blipFill>
          <a:blip r:embed="rId2" cstate="print"/>
          <a:srcRect/>
          <a:stretch>
            <a:fillRect/>
          </a:stretch>
        </p:blipFill>
        <p:spPr bwMode="auto">
          <a:xfrm>
            <a:off x="3491880" y="4536504"/>
            <a:ext cx="3175583" cy="2132856"/>
          </a:xfrm>
          <a:prstGeom prst="rect">
            <a:avLst/>
          </a:prstGeom>
          <a:noFill/>
        </p:spPr>
      </p:pic>
    </p:spTree>
    <p:extLst>
      <p:ext uri="{BB962C8B-B14F-4D97-AF65-F5344CB8AC3E}">
        <p14:creationId xmlns:p14="http://schemas.microsoft.com/office/powerpoint/2010/main" val="354196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84784"/>
            <a:ext cx="8136904" cy="3477875"/>
          </a:xfrm>
          <a:prstGeom prst="rect">
            <a:avLst/>
          </a:prstGeom>
        </p:spPr>
        <p:txBody>
          <a:bodyPr wrap="square">
            <a:spAutoFit/>
          </a:bodyPr>
          <a:lstStyle/>
          <a:p>
            <a:pPr marL="342900" indent="-342900">
              <a:buFont typeface="Wingdings" pitchFamily="2" charset="2"/>
              <a:buChar char="§"/>
            </a:pPr>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 </a:t>
            </a:r>
            <a:r>
              <a:rPr lang="en-CA" sz="2000" dirty="0">
                <a:latin typeface="Times New Roman" pitchFamily="18" charset="0"/>
                <a:cs typeface="Times New Roman" pitchFamily="18" charset="0"/>
              </a:rPr>
              <a:t>When a </a:t>
            </a:r>
            <a:r>
              <a:rPr lang="en-CA" sz="2000" dirty="0" smtClean="0">
                <a:latin typeface="Times New Roman" pitchFamily="18" charset="0"/>
                <a:cs typeface="Times New Roman" pitchFamily="18" charset="0"/>
              </a:rPr>
              <a:t>flea </a:t>
            </a:r>
            <a:r>
              <a:rPr lang="en-CA" sz="2000" dirty="0">
                <a:latin typeface="Times New Roman" pitchFamily="18" charset="0"/>
                <a:cs typeface="Times New Roman" pitchFamily="18" charset="0"/>
              </a:rPr>
              <a:t>feeds on a rodent infected </a:t>
            </a:r>
            <a:r>
              <a:rPr lang="en-CA" sz="2000" i="1" dirty="0">
                <a:latin typeface="Times New Roman" pitchFamily="18" charset="0"/>
                <a:cs typeface="Times New Roman" pitchFamily="18" charset="0"/>
              </a:rPr>
              <a:t>with  Y </a:t>
            </a:r>
            <a:r>
              <a:rPr lang="en-CA" sz="2000" i="1" dirty="0" err="1">
                <a:latin typeface="Times New Roman" pitchFamily="18" charset="0"/>
                <a:cs typeface="Times New Roman" pitchFamily="18" charset="0"/>
              </a:rPr>
              <a:t>pestis</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 the ingested organisms multiply in the gut of the </a:t>
            </a:r>
            <a:r>
              <a:rPr lang="en-CA" sz="2000" dirty="0" smtClean="0">
                <a:latin typeface="Times New Roman" pitchFamily="18" charset="0"/>
                <a:cs typeface="Times New Roman" pitchFamily="18" charset="0"/>
              </a:rPr>
              <a:t>flea. </a:t>
            </a:r>
            <a:r>
              <a:rPr lang="en-CA" sz="2000" dirty="0">
                <a:latin typeface="Times New Roman" pitchFamily="18" charset="0"/>
                <a:cs typeface="Times New Roman" pitchFamily="18" charset="0"/>
              </a:rPr>
              <a:t>Subsequently, the “blocked” and hungry </a:t>
            </a:r>
            <a:r>
              <a:rPr lang="en-CA" sz="2000" dirty="0" smtClean="0">
                <a:latin typeface="Times New Roman" pitchFamily="18" charset="0"/>
                <a:cs typeface="Times New Roman" pitchFamily="18" charset="0"/>
              </a:rPr>
              <a:t>flea </a:t>
            </a:r>
            <a:r>
              <a:rPr lang="en-CA" sz="2000" dirty="0">
                <a:latin typeface="Times New Roman" pitchFamily="18" charset="0"/>
                <a:cs typeface="Times New Roman" pitchFamily="18" charset="0"/>
              </a:rPr>
              <a:t>bites ferociously, and the aspirated blood, contaminated with </a:t>
            </a:r>
            <a:r>
              <a:rPr lang="en-CA" sz="2000" i="1" dirty="0">
                <a:latin typeface="Times New Roman" pitchFamily="18" charset="0"/>
                <a:cs typeface="Times New Roman" pitchFamily="18" charset="0"/>
              </a:rPr>
              <a:t>Y </a:t>
            </a:r>
            <a:r>
              <a:rPr lang="en-CA" sz="2000" i="1" dirty="0" err="1">
                <a:latin typeface="Times New Roman" pitchFamily="18" charset="0"/>
                <a:cs typeface="Times New Roman" pitchFamily="18" charset="0"/>
              </a:rPr>
              <a:t>pestis</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from the </a:t>
            </a:r>
            <a:r>
              <a:rPr lang="en-CA" sz="2000" dirty="0" smtClean="0">
                <a:latin typeface="Times New Roman" pitchFamily="18" charset="0"/>
                <a:cs typeface="Times New Roman" pitchFamily="18" charset="0"/>
              </a:rPr>
              <a:t>flea</a:t>
            </a:r>
            <a:r>
              <a:rPr lang="en-CA" sz="2000" dirty="0">
                <a:latin typeface="Times New Roman" pitchFamily="18" charset="0"/>
                <a:cs typeface="Times New Roman" pitchFamily="18" charset="0"/>
              </a:rPr>
              <a:t>, is regurgitated into the bite wound. </a:t>
            </a:r>
            <a:r>
              <a:rPr lang="en-CA" sz="2000" dirty="0" smtClean="0">
                <a:latin typeface="Times New Roman" pitchFamily="18" charset="0"/>
                <a:cs typeface="Times New Roman" pitchFamily="18" charset="0"/>
              </a:rPr>
              <a:t>The </a:t>
            </a:r>
            <a:r>
              <a:rPr lang="en-CA" sz="2000" dirty="0">
                <a:latin typeface="Times New Roman" pitchFamily="18" charset="0"/>
                <a:cs typeface="Times New Roman" pitchFamily="18" charset="0"/>
              </a:rPr>
              <a:t>inoculated organisms may be </a:t>
            </a:r>
            <a:r>
              <a:rPr lang="en-CA" sz="2000" dirty="0" err="1">
                <a:latin typeface="Times New Roman" pitchFamily="18" charset="0"/>
                <a:cs typeface="Times New Roman" pitchFamily="18" charset="0"/>
              </a:rPr>
              <a:t>phagocytosed</a:t>
            </a:r>
            <a:r>
              <a:rPr lang="en-CA" sz="2000" dirty="0">
                <a:latin typeface="Times New Roman" pitchFamily="18" charset="0"/>
                <a:cs typeface="Times New Roman" pitchFamily="18" charset="0"/>
              </a:rPr>
              <a:t> by </a:t>
            </a:r>
            <a:r>
              <a:rPr lang="en-CA" sz="2000" dirty="0" err="1">
                <a:latin typeface="Times New Roman" pitchFamily="18" charset="0"/>
                <a:cs typeface="Times New Roman" pitchFamily="18" charset="0"/>
              </a:rPr>
              <a:t>polymorphonuclear</a:t>
            </a:r>
            <a:r>
              <a:rPr lang="en-CA" sz="2000" dirty="0">
                <a:latin typeface="Times New Roman" pitchFamily="18" charset="0"/>
                <a:cs typeface="Times New Roman" pitchFamily="18" charset="0"/>
              </a:rPr>
              <a:t> cells and macrophages. </a:t>
            </a:r>
            <a:endParaRPr lang="en-CA" sz="2000" dirty="0" smtClean="0">
              <a:latin typeface="Times New Roman" pitchFamily="18" charset="0"/>
              <a:cs typeface="Times New Roman" pitchFamily="18" charset="0"/>
            </a:endParaRPr>
          </a:p>
          <a:p>
            <a:endParaRPr lang="en-CA" sz="2000" dirty="0" smtClean="0">
              <a:latin typeface="Times New Roman" pitchFamily="18" charset="0"/>
              <a:cs typeface="Times New Roman" pitchFamily="18" charset="0"/>
            </a:endParaRPr>
          </a:p>
          <a:p>
            <a:pPr marL="342900" indent="-342900">
              <a:buFont typeface="Wingdings" pitchFamily="2" charset="2"/>
              <a:buChar char="§"/>
            </a:pPr>
            <a:r>
              <a:rPr lang="en-CA" sz="2000" dirty="0" smtClean="0">
                <a:latin typeface="Times New Roman" pitchFamily="18" charset="0"/>
                <a:cs typeface="Times New Roman" pitchFamily="18" charset="0"/>
              </a:rPr>
              <a:t>The  </a:t>
            </a:r>
            <a:r>
              <a:rPr lang="en-CA" sz="2000" i="1" dirty="0">
                <a:latin typeface="Times New Roman" pitchFamily="18" charset="0"/>
                <a:cs typeface="Times New Roman" pitchFamily="18" charset="0"/>
              </a:rPr>
              <a:t>Y </a:t>
            </a:r>
            <a:r>
              <a:rPr lang="en-CA" sz="2000" i="1" dirty="0" err="1">
                <a:latin typeface="Times New Roman" pitchFamily="18" charset="0"/>
                <a:cs typeface="Times New Roman" pitchFamily="18" charset="0"/>
              </a:rPr>
              <a:t>pestis</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organisms are killed by the </a:t>
            </a:r>
            <a:r>
              <a:rPr lang="en-CA" sz="2000" dirty="0" err="1">
                <a:latin typeface="Times New Roman" pitchFamily="18" charset="0"/>
                <a:cs typeface="Times New Roman" pitchFamily="18" charset="0"/>
              </a:rPr>
              <a:t>polymorphonuclear</a:t>
            </a:r>
            <a:r>
              <a:rPr lang="en-CA" sz="2000" dirty="0">
                <a:latin typeface="Times New Roman" pitchFamily="18" charset="0"/>
                <a:cs typeface="Times New Roman" pitchFamily="18" charset="0"/>
              </a:rPr>
              <a:t> cells but multiply in the macrophages; because the bacteria are multiplying at 37°C, they produce the </a:t>
            </a:r>
            <a:r>
              <a:rPr lang="en-CA" sz="2000" dirty="0" err="1">
                <a:latin typeface="Times New Roman" pitchFamily="18" charset="0"/>
                <a:cs typeface="Times New Roman" pitchFamily="18" charset="0"/>
              </a:rPr>
              <a:t>antiphagocytic</a:t>
            </a:r>
            <a:r>
              <a:rPr lang="en-CA" sz="2000" dirty="0">
                <a:latin typeface="Times New Roman" pitchFamily="18" charset="0"/>
                <a:cs typeface="Times New Roman" pitchFamily="18" charset="0"/>
              </a:rPr>
              <a:t> protein and subsequently are able to resist phagocytosis.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190" y="4641376"/>
            <a:ext cx="2381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687" y="4616838"/>
            <a:ext cx="2430478" cy="182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61434" y="404664"/>
            <a:ext cx="3205108" cy="769441"/>
          </a:xfrm>
          <a:prstGeom prst="rect">
            <a:avLst/>
          </a:prstGeom>
          <a:noFill/>
        </p:spPr>
        <p:txBody>
          <a:bodyPr wrap="none" rtlCol="0">
            <a:spAutoFit/>
          </a:bodyPr>
          <a:lstStyle/>
          <a:p>
            <a:r>
              <a:rPr lang="en-CA" sz="4400" dirty="0" smtClean="0">
                <a:latin typeface="Times New Roman" pitchFamily="18" charset="0"/>
                <a:cs typeface="Times New Roman" pitchFamily="18" charset="0"/>
              </a:rPr>
              <a:t>Pathogenesis</a:t>
            </a:r>
            <a:endParaRPr lang="en-CA" sz="4400" dirty="0">
              <a:latin typeface="Times New Roman" pitchFamily="18" charset="0"/>
              <a:cs typeface="Times New Roman" pitchFamily="18" charset="0"/>
            </a:endParaRPr>
          </a:p>
        </p:txBody>
      </p:sp>
    </p:spTree>
    <p:extLst>
      <p:ext uri="{BB962C8B-B14F-4D97-AF65-F5344CB8AC3E}">
        <p14:creationId xmlns:p14="http://schemas.microsoft.com/office/powerpoint/2010/main" val="342403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340768"/>
            <a:ext cx="8208912" cy="3970318"/>
          </a:xfrm>
          <a:prstGeom prst="rect">
            <a:avLst/>
          </a:prstGeom>
        </p:spPr>
        <p:txBody>
          <a:bodyPr wrap="square">
            <a:spAutoFit/>
          </a:bodyPr>
          <a:lstStyle/>
          <a:p>
            <a:pPr marL="342900" indent="-342900">
              <a:buAutoNum type="alphaUcPeriod"/>
            </a:pPr>
            <a:r>
              <a:rPr lang="en-CA" dirty="0" smtClean="0"/>
              <a:t>Specimens;</a:t>
            </a:r>
          </a:p>
          <a:p>
            <a:r>
              <a:rPr lang="en-CA" dirty="0" smtClean="0"/>
              <a:t> </a:t>
            </a:r>
            <a:r>
              <a:rPr lang="en-CA" dirty="0"/>
              <a:t>Blood is taken for culture and aspirates of enlarged lymph nodes for smear and culture. Acute and convalescent sera may be examined for antibody levels. In pneumonia, sputum is cultured; in possible meningitis, cerebrospinal fluid is taken for smear and culture</a:t>
            </a:r>
            <a:r>
              <a:rPr lang="en-CA" dirty="0" smtClean="0"/>
              <a:t>.</a:t>
            </a:r>
          </a:p>
          <a:p>
            <a:endParaRPr lang="en-CA" dirty="0"/>
          </a:p>
          <a:p>
            <a:r>
              <a:rPr lang="en-CA" dirty="0"/>
              <a:t>B. </a:t>
            </a:r>
            <a:r>
              <a:rPr lang="en-CA" dirty="0" smtClean="0"/>
              <a:t>Smears;</a:t>
            </a:r>
          </a:p>
          <a:p>
            <a:r>
              <a:rPr lang="en-CA" dirty="0" smtClean="0"/>
              <a:t> </a:t>
            </a:r>
            <a:r>
              <a:rPr lang="en-CA" i="1" dirty="0"/>
              <a:t>Y </a:t>
            </a:r>
            <a:r>
              <a:rPr lang="en-CA" i="1" dirty="0" err="1"/>
              <a:t>pestis</a:t>
            </a:r>
            <a:r>
              <a:rPr lang="en-CA" i="1" dirty="0"/>
              <a:t> </a:t>
            </a:r>
            <a:r>
              <a:rPr lang="en-CA" dirty="0"/>
              <a:t>are small gram-negative bacilli that appear as single cells or as pairs or short chains in clinical material. Wright, </a:t>
            </a:r>
            <a:r>
              <a:rPr lang="en-CA" dirty="0" err="1"/>
              <a:t>Giemsa</a:t>
            </a:r>
            <a:r>
              <a:rPr lang="en-CA" dirty="0"/>
              <a:t>, or </a:t>
            </a:r>
            <a:r>
              <a:rPr lang="en-CA" dirty="0" err="1"/>
              <a:t>Wayson</a:t>
            </a:r>
            <a:r>
              <a:rPr lang="en-CA" dirty="0"/>
              <a:t> stains may be more useful when staining material from a suspected </a:t>
            </a:r>
            <a:r>
              <a:rPr lang="en-CA" dirty="0" err="1"/>
              <a:t>buboe</a:t>
            </a:r>
            <a:r>
              <a:rPr lang="en-CA" dirty="0"/>
              <a:t> or a positive blood culture result because of the striking bipolar appearance (safety pin shape) of the organism using these stains that is not evident on a direct Gram stain. More specific direct staining methods (possibly available through reference laboratories) include the use of fluorescent antibody stains targeting the capsular F1 antigen.</a:t>
            </a:r>
          </a:p>
        </p:txBody>
      </p:sp>
      <p:sp>
        <p:nvSpPr>
          <p:cNvPr id="3" name="TextBox 2"/>
          <p:cNvSpPr txBox="1"/>
          <p:nvPr/>
        </p:nvSpPr>
        <p:spPr>
          <a:xfrm>
            <a:off x="2699792" y="277197"/>
            <a:ext cx="3619902" cy="830997"/>
          </a:xfrm>
          <a:prstGeom prst="rect">
            <a:avLst/>
          </a:prstGeom>
          <a:noFill/>
        </p:spPr>
        <p:txBody>
          <a:bodyPr wrap="none" rtlCol="0">
            <a:spAutoFit/>
          </a:bodyPr>
          <a:lstStyle/>
          <a:p>
            <a:r>
              <a:rPr lang="en-CA" sz="4800" dirty="0" smtClean="0">
                <a:latin typeface="Times New Roman" pitchFamily="18" charset="0"/>
                <a:cs typeface="Times New Roman" pitchFamily="18" charset="0"/>
              </a:rPr>
              <a:t>Lab diagnosis</a:t>
            </a:r>
            <a:endParaRPr lang="en-CA" sz="4800" dirty="0">
              <a:latin typeface="Times New Roman" pitchFamily="18" charset="0"/>
              <a:cs typeface="Times New Roman" pitchFamily="18" charset="0"/>
            </a:endParaRPr>
          </a:p>
        </p:txBody>
      </p:sp>
    </p:spTree>
    <p:extLst>
      <p:ext uri="{BB962C8B-B14F-4D97-AF65-F5344CB8AC3E}">
        <p14:creationId xmlns:p14="http://schemas.microsoft.com/office/powerpoint/2010/main" val="90968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5601533"/>
          </a:xfrm>
          <a:prstGeom prst="rect">
            <a:avLst/>
          </a:prstGeom>
        </p:spPr>
        <p:txBody>
          <a:bodyPr wrap="square">
            <a:spAutoFit/>
          </a:bodyPr>
          <a:lstStyle/>
          <a:p>
            <a:r>
              <a:rPr lang="en-CA" sz="2000" dirty="0" smtClean="0">
                <a:latin typeface="Times New Roman" pitchFamily="18" charset="0"/>
                <a:cs typeface="Times New Roman" pitchFamily="18" charset="0"/>
              </a:rPr>
              <a:t>c. Culture;</a:t>
            </a:r>
          </a:p>
          <a:p>
            <a:r>
              <a:rPr lang="en-CA" dirty="0" smtClean="0"/>
              <a:t> </a:t>
            </a:r>
            <a:r>
              <a:rPr lang="en-CA" sz="2000" dirty="0">
                <a:latin typeface="Times New Roman" pitchFamily="18" charset="0"/>
                <a:cs typeface="Times New Roman" pitchFamily="18" charset="0"/>
              </a:rPr>
              <a:t>All materials are cultured on blood agar, chocolate, and </a:t>
            </a:r>
            <a:r>
              <a:rPr lang="en-CA" sz="2000" dirty="0" err="1">
                <a:latin typeface="Times New Roman" pitchFamily="18" charset="0"/>
                <a:cs typeface="Times New Roman" pitchFamily="18" charset="0"/>
              </a:rPr>
              <a:t>MacConkey</a:t>
            </a:r>
            <a:r>
              <a:rPr lang="en-CA" sz="2000" dirty="0">
                <a:latin typeface="Times New Roman" pitchFamily="18" charset="0"/>
                <a:cs typeface="Times New Roman" pitchFamily="18" charset="0"/>
              </a:rPr>
              <a:t> agar plates and in brain–heart infusion broth. Growth on solid media may be slow, requiring more than 48 hours, but blood culture results are often positive in </a:t>
            </a:r>
            <a:r>
              <a:rPr lang="en-CA" sz="2000" dirty="0" smtClean="0">
                <a:latin typeface="Times New Roman" pitchFamily="18" charset="0"/>
                <a:cs typeface="Times New Roman" pitchFamily="18" charset="0"/>
              </a:rPr>
              <a:t>24 </a:t>
            </a:r>
            <a:r>
              <a:rPr lang="en-CA" sz="2000" dirty="0">
                <a:latin typeface="Times New Roman" pitchFamily="18" charset="0"/>
                <a:cs typeface="Times New Roman" pitchFamily="18" charset="0"/>
              </a:rPr>
              <a:t>hours. </a:t>
            </a:r>
            <a:endParaRPr lang="en-CA" sz="2000" dirty="0" smtClean="0">
              <a:latin typeface="Times New Roman" pitchFamily="18" charset="0"/>
              <a:cs typeface="Times New Roman" pitchFamily="18" charset="0"/>
            </a:endParaRPr>
          </a:p>
          <a:p>
            <a:endParaRPr lang="en-CA" sz="2000" dirty="0">
              <a:latin typeface="Times New Roman" pitchFamily="18" charset="0"/>
              <a:cs typeface="Times New Roman" pitchFamily="18" charset="0"/>
            </a:endParaRPr>
          </a:p>
          <a:p>
            <a:r>
              <a:rPr lang="en-CA" sz="2000" dirty="0" smtClean="0">
                <a:latin typeface="Times New Roman" pitchFamily="18" charset="0"/>
                <a:cs typeface="Times New Roman" pitchFamily="18" charset="0"/>
              </a:rPr>
              <a:t>Cultures </a:t>
            </a:r>
            <a:r>
              <a:rPr lang="en-CA" sz="2000" dirty="0">
                <a:latin typeface="Times New Roman" pitchFamily="18" charset="0"/>
                <a:cs typeface="Times New Roman" pitchFamily="18" charset="0"/>
              </a:rPr>
              <a:t>can be tentatively identified by biochemical reactions. </a:t>
            </a:r>
            <a:r>
              <a:rPr lang="en-CA" sz="2000" i="1" dirty="0">
                <a:latin typeface="Times New Roman" pitchFamily="18" charset="0"/>
                <a:cs typeface="Times New Roman" pitchFamily="18" charset="0"/>
              </a:rPr>
              <a:t>Y </a:t>
            </a:r>
            <a:r>
              <a:rPr lang="en-CA" sz="2000" i="1" dirty="0" err="1">
                <a:latin typeface="Times New Roman" pitchFamily="18" charset="0"/>
                <a:cs typeface="Times New Roman" pitchFamily="18" charset="0"/>
              </a:rPr>
              <a:t>pestis</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produces </a:t>
            </a:r>
            <a:r>
              <a:rPr lang="en-CA" sz="2000" dirty="0" err="1">
                <a:latin typeface="Times New Roman" pitchFamily="18" charset="0"/>
                <a:cs typeface="Times New Roman" pitchFamily="18" charset="0"/>
              </a:rPr>
              <a:t>nonlactose</a:t>
            </a:r>
            <a:r>
              <a:rPr lang="en-CA" sz="2000" dirty="0">
                <a:latin typeface="Times New Roman" pitchFamily="18" charset="0"/>
                <a:cs typeface="Times New Roman" pitchFamily="18" charset="0"/>
              </a:rPr>
              <a:t>-fermenting colonies on </a:t>
            </a:r>
            <a:r>
              <a:rPr lang="en-CA" sz="2000" dirty="0" err="1">
                <a:latin typeface="Times New Roman" pitchFamily="18" charset="0"/>
                <a:cs typeface="Times New Roman" pitchFamily="18" charset="0"/>
              </a:rPr>
              <a:t>MacConkey</a:t>
            </a:r>
            <a:r>
              <a:rPr lang="en-CA" sz="2000" dirty="0">
                <a:latin typeface="Times New Roman" pitchFamily="18" charset="0"/>
                <a:cs typeface="Times New Roman" pitchFamily="18" charset="0"/>
              </a:rPr>
              <a:t> agar, and it grows better at 25°C than at 37°C. The organism is catalase positive; </a:t>
            </a:r>
            <a:r>
              <a:rPr lang="en-CA" sz="2000" dirty="0" err="1">
                <a:latin typeface="Times New Roman" pitchFamily="18" charset="0"/>
                <a:cs typeface="Times New Roman" pitchFamily="18" charset="0"/>
              </a:rPr>
              <a:t>indole</a:t>
            </a:r>
            <a:r>
              <a:rPr lang="en-CA" sz="2000" dirty="0">
                <a:latin typeface="Times New Roman" pitchFamily="18" charset="0"/>
                <a:cs typeface="Times New Roman" pitchFamily="18" charset="0"/>
              </a:rPr>
              <a:t>, oxidase, urease negative; and </a:t>
            </a:r>
            <a:r>
              <a:rPr lang="en-CA" sz="2000" dirty="0" err="1">
                <a:latin typeface="Times New Roman" pitchFamily="18" charset="0"/>
                <a:cs typeface="Times New Roman" pitchFamily="18" charset="0"/>
              </a:rPr>
              <a:t>nonmotile</a:t>
            </a:r>
            <a:r>
              <a:rPr lang="en-CA" sz="2000" dirty="0">
                <a:latin typeface="Times New Roman" pitchFamily="18" charset="0"/>
                <a:cs typeface="Times New Roman" pitchFamily="18" charset="0"/>
              </a:rPr>
              <a:t>. The last two reactions are useful in differentiating Y </a:t>
            </a:r>
            <a:r>
              <a:rPr lang="en-CA" sz="2000" dirty="0" err="1">
                <a:latin typeface="Times New Roman" pitchFamily="18" charset="0"/>
                <a:cs typeface="Times New Roman" pitchFamily="18" charset="0"/>
              </a:rPr>
              <a:t>pestis</a:t>
            </a:r>
            <a:r>
              <a:rPr lang="en-CA" sz="2000" dirty="0">
                <a:latin typeface="Times New Roman" pitchFamily="18" charset="0"/>
                <a:cs typeface="Times New Roman" pitchFamily="18" charset="0"/>
              </a:rPr>
              <a:t> from other pathogenic </a:t>
            </a:r>
            <a:r>
              <a:rPr lang="en-CA" sz="2000" dirty="0" err="1">
                <a:latin typeface="Times New Roman" pitchFamily="18" charset="0"/>
                <a:cs typeface="Times New Roman" pitchFamily="18" charset="0"/>
              </a:rPr>
              <a:t>yersiniae</a:t>
            </a:r>
            <a:r>
              <a:rPr lang="en-CA" sz="2000" dirty="0">
                <a:latin typeface="Times New Roman" pitchFamily="18" charset="0"/>
                <a:cs typeface="Times New Roman" pitchFamily="18" charset="0"/>
              </a:rPr>
              <a:t>. An organism with these characteristics should be referred to a public health laboratory for more confirmatory testing. </a:t>
            </a:r>
            <a:endParaRPr lang="en-CA" sz="2000" dirty="0" smtClean="0">
              <a:latin typeface="Times New Roman" pitchFamily="18" charset="0"/>
              <a:cs typeface="Times New Roman" pitchFamily="18" charset="0"/>
            </a:endParaRPr>
          </a:p>
          <a:p>
            <a:endParaRPr lang="en-CA" sz="2000" dirty="0">
              <a:latin typeface="Times New Roman" pitchFamily="18" charset="0"/>
              <a:cs typeface="Times New Roman" pitchFamily="18" charset="0"/>
            </a:endParaRPr>
          </a:p>
          <a:p>
            <a:r>
              <a:rPr lang="en-CA" sz="2000" dirty="0" smtClean="0">
                <a:latin typeface="Times New Roman" pitchFamily="18" charset="0"/>
                <a:cs typeface="Times New Roman" pitchFamily="18" charset="0"/>
              </a:rPr>
              <a:t>D</a:t>
            </a:r>
            <a:r>
              <a:rPr lang="en-CA" sz="2000" dirty="0">
                <a:latin typeface="Times New Roman" pitchFamily="18" charset="0"/>
                <a:cs typeface="Times New Roman" pitchFamily="18" charset="0"/>
              </a:rPr>
              <a:t>. Serology In patients who have not been previously vaccinated, a convalescent serum antibody titer of 1:16 or greater is presumptive evidence of </a:t>
            </a:r>
            <a:r>
              <a:rPr lang="en-CA" sz="2000" i="1" dirty="0">
                <a:latin typeface="Times New Roman" pitchFamily="18" charset="0"/>
                <a:cs typeface="Times New Roman" pitchFamily="18" charset="0"/>
              </a:rPr>
              <a:t>Y </a:t>
            </a:r>
            <a:r>
              <a:rPr lang="en-CA" sz="2000" i="1" dirty="0" err="1">
                <a:latin typeface="Times New Roman" pitchFamily="18" charset="0"/>
                <a:cs typeface="Times New Roman" pitchFamily="18" charset="0"/>
              </a:rPr>
              <a:t>pestis</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infection. A titer rise in two sequential specimens confirms the serologic diagnosis</a:t>
            </a:r>
          </a:p>
        </p:txBody>
      </p:sp>
    </p:spTree>
    <p:extLst>
      <p:ext uri="{BB962C8B-B14F-4D97-AF65-F5344CB8AC3E}">
        <p14:creationId xmlns:p14="http://schemas.microsoft.com/office/powerpoint/2010/main" val="733840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084" y="1412776"/>
            <a:ext cx="7776864" cy="1569660"/>
          </a:xfrm>
          <a:prstGeom prst="rect">
            <a:avLst/>
          </a:prstGeom>
        </p:spPr>
        <p:txBody>
          <a:bodyPr wrap="square">
            <a:spAutoFit/>
          </a:bodyPr>
          <a:lstStyle/>
          <a:p>
            <a:r>
              <a:rPr lang="en-CA" sz="2400" i="1" dirty="0" smtClean="0">
                <a:latin typeface="Times New Roman" pitchFamily="18" charset="0"/>
                <a:cs typeface="Times New Roman" pitchFamily="18" charset="0"/>
              </a:rPr>
              <a:t>P </a:t>
            </a:r>
            <a:r>
              <a:rPr lang="en-CA" sz="2400" i="1" dirty="0" err="1" smtClean="0">
                <a:latin typeface="Times New Roman" pitchFamily="18" charset="0"/>
                <a:cs typeface="Times New Roman" pitchFamily="18" charset="0"/>
              </a:rPr>
              <a:t>aeruginosa</a:t>
            </a:r>
            <a:r>
              <a:rPr lang="en-CA" sz="2400" i="1" dirty="0" smtClean="0">
                <a:latin typeface="Times New Roman" pitchFamily="18" charset="0"/>
                <a:cs typeface="Times New Roman" pitchFamily="18" charset="0"/>
              </a:rPr>
              <a:t>  </a:t>
            </a:r>
            <a:r>
              <a:rPr lang="en-CA" sz="2400" dirty="0" smtClean="0">
                <a:latin typeface="Times New Roman" pitchFamily="18" charset="0"/>
                <a:cs typeface="Times New Roman" pitchFamily="18" charset="0"/>
              </a:rPr>
              <a:t>is widely distributed in nature and is commonly present in moist environments in hospitals. It can colonize normal humans, in whom it is a saprophyte. It causes disease in humans with abnormal host defenses. </a:t>
            </a:r>
            <a:endParaRPr lang="en-CA" sz="2400" dirty="0">
              <a:latin typeface="Times New Roman" pitchFamily="18" charset="0"/>
              <a:cs typeface="Times New Roman" pitchFamily="18" charset="0"/>
            </a:endParaRPr>
          </a:p>
        </p:txBody>
      </p:sp>
      <p:sp>
        <p:nvSpPr>
          <p:cNvPr id="4" name="TextBox 3"/>
          <p:cNvSpPr txBox="1"/>
          <p:nvPr/>
        </p:nvSpPr>
        <p:spPr>
          <a:xfrm>
            <a:off x="2350785" y="548680"/>
            <a:ext cx="4453463" cy="584775"/>
          </a:xfrm>
          <a:prstGeom prst="rect">
            <a:avLst/>
          </a:prstGeom>
          <a:noFill/>
        </p:spPr>
        <p:txBody>
          <a:bodyPr wrap="none" rtlCol="0">
            <a:spAutoFit/>
          </a:bodyPr>
          <a:lstStyle/>
          <a:p>
            <a:r>
              <a:rPr lang="en-CA" sz="3200" i="1" dirty="0" smtClean="0">
                <a:latin typeface="Times New Roman" pitchFamily="18" charset="0"/>
                <a:cs typeface="Times New Roman" pitchFamily="18" charset="0"/>
              </a:rPr>
              <a:t>Pseudomonas </a:t>
            </a:r>
            <a:r>
              <a:rPr lang="en-CA" sz="3200" i="1" dirty="0" err="1" smtClean="0">
                <a:latin typeface="Times New Roman" pitchFamily="18" charset="0"/>
                <a:cs typeface="Times New Roman" pitchFamily="18" charset="0"/>
              </a:rPr>
              <a:t>aeruginosa</a:t>
            </a:r>
            <a:endParaRPr lang="en-CA"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3978480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268760"/>
            <a:ext cx="7632848" cy="1477328"/>
          </a:xfrm>
          <a:prstGeom prst="rect">
            <a:avLst/>
          </a:prstGeom>
        </p:spPr>
        <p:txBody>
          <a:bodyPr wrap="square">
            <a:spAutoFit/>
          </a:bodyPr>
          <a:lstStyle/>
          <a:p>
            <a:r>
              <a:rPr lang="en-CA" dirty="0" smtClean="0"/>
              <a:t> </a:t>
            </a:r>
            <a:r>
              <a:rPr lang="en-CA" sz="2400" dirty="0" smtClean="0">
                <a:latin typeface="Times New Roman" pitchFamily="18" charset="0"/>
                <a:cs typeface="Times New Roman" pitchFamily="18" charset="0"/>
              </a:rPr>
              <a:t>A. </a:t>
            </a:r>
            <a:r>
              <a:rPr lang="en-CA" sz="2400" i="1" dirty="0" smtClean="0">
                <a:latin typeface="Times New Roman" pitchFamily="18" charset="0"/>
                <a:cs typeface="Times New Roman" pitchFamily="18" charset="0"/>
              </a:rPr>
              <a:t>P </a:t>
            </a:r>
            <a:r>
              <a:rPr lang="en-CA" sz="2400" i="1" dirty="0" err="1" smtClean="0">
                <a:latin typeface="Times New Roman" pitchFamily="18" charset="0"/>
                <a:cs typeface="Times New Roman" pitchFamily="18" charset="0"/>
              </a:rPr>
              <a:t>aeruginosa</a:t>
            </a:r>
            <a:r>
              <a:rPr lang="en-CA" sz="2400" i="1" dirty="0" smtClean="0">
                <a:latin typeface="Times New Roman" pitchFamily="18" charset="0"/>
                <a:cs typeface="Times New Roman" pitchFamily="18" charset="0"/>
              </a:rPr>
              <a:t>  </a:t>
            </a:r>
            <a:r>
              <a:rPr lang="en-CA" sz="2400" dirty="0" smtClean="0">
                <a:latin typeface="Times New Roman" pitchFamily="18" charset="0"/>
                <a:cs typeface="Times New Roman" pitchFamily="18" charset="0"/>
              </a:rPr>
              <a:t>is motile and rod shaped, measuring about 0.6 × 2 </a:t>
            </a:r>
            <a:r>
              <a:rPr lang="en-CA" sz="2400" dirty="0" err="1" smtClean="0">
                <a:latin typeface="Times New Roman" pitchFamily="18" charset="0"/>
                <a:cs typeface="Times New Roman" pitchFamily="18" charset="0"/>
              </a:rPr>
              <a:t>μm</a:t>
            </a:r>
            <a:r>
              <a:rPr lang="en-CA" sz="2400" dirty="0" smtClean="0">
                <a:latin typeface="Times New Roman" pitchFamily="18" charset="0"/>
                <a:cs typeface="Times New Roman" pitchFamily="18" charset="0"/>
              </a:rPr>
              <a:t>. It is gram negative and occurs as single bacteria, in pairs, and occasionally in short chains.  </a:t>
            </a:r>
          </a:p>
          <a:p>
            <a:r>
              <a:rPr lang="en-CA" dirty="0" smtClean="0"/>
              <a:t> </a:t>
            </a:r>
            <a:endParaRPr lang="en-CA" dirty="0"/>
          </a:p>
        </p:txBody>
      </p:sp>
      <p:sp>
        <p:nvSpPr>
          <p:cNvPr id="3" name="TextBox 2"/>
          <p:cNvSpPr txBox="1"/>
          <p:nvPr/>
        </p:nvSpPr>
        <p:spPr>
          <a:xfrm>
            <a:off x="2771800" y="508030"/>
            <a:ext cx="4370107" cy="523220"/>
          </a:xfrm>
          <a:prstGeom prst="rect">
            <a:avLst/>
          </a:prstGeom>
          <a:noFill/>
        </p:spPr>
        <p:txBody>
          <a:bodyPr wrap="none" rtlCol="0">
            <a:spAutoFit/>
          </a:bodyPr>
          <a:lstStyle/>
          <a:p>
            <a:r>
              <a:rPr lang="en-CA" sz="2800" dirty="0" smtClean="0">
                <a:latin typeface="Times New Roman" pitchFamily="18" charset="0"/>
                <a:cs typeface="Times New Roman" pitchFamily="18" charset="0"/>
              </a:rPr>
              <a:t>Morphology &amp; Identification</a:t>
            </a:r>
            <a:endParaRPr lang="en-CA" sz="2800" dirty="0">
              <a:latin typeface="Times New Roman" pitchFamily="18" charset="0"/>
              <a:cs typeface="Times New Roman" pitchFamily="18" charset="0"/>
            </a:endParaRPr>
          </a:p>
        </p:txBody>
      </p:sp>
      <p:sp>
        <p:nvSpPr>
          <p:cNvPr id="4" name="Rectangle 3"/>
          <p:cNvSpPr/>
          <p:nvPr/>
        </p:nvSpPr>
        <p:spPr>
          <a:xfrm>
            <a:off x="683568" y="2636912"/>
            <a:ext cx="7920880" cy="3170099"/>
          </a:xfrm>
          <a:prstGeom prst="rect">
            <a:avLst/>
          </a:prstGeom>
        </p:spPr>
        <p:txBody>
          <a:bodyPr wrap="square">
            <a:spAutoFit/>
          </a:bodyPr>
          <a:lstStyle/>
          <a:p>
            <a:r>
              <a:rPr lang="en-CA" dirty="0" smtClean="0"/>
              <a:t> </a:t>
            </a:r>
            <a:r>
              <a:rPr lang="en-CA" sz="2000" dirty="0" smtClean="0">
                <a:latin typeface="Times New Roman" pitchFamily="18" charset="0"/>
                <a:cs typeface="Times New Roman" pitchFamily="18" charset="0"/>
              </a:rPr>
              <a:t>B. Culture: </a:t>
            </a:r>
          </a:p>
          <a:p>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*It is an obligate aerobe </a:t>
            </a:r>
            <a:endParaRPr lang="en-CA" sz="2000" dirty="0">
              <a:latin typeface="Times New Roman" pitchFamily="18" charset="0"/>
              <a:cs typeface="Times New Roman" pitchFamily="18" charset="0"/>
            </a:endParaRPr>
          </a:p>
          <a:p>
            <a:r>
              <a:rPr lang="en-CA" sz="2000" dirty="0" smtClean="0">
                <a:latin typeface="Times New Roman" pitchFamily="18" charset="0"/>
                <a:cs typeface="Times New Roman" pitchFamily="18" charset="0"/>
              </a:rPr>
              <a:t>	*sometimes producing a sweet or grapelike or corn taco–like </a:t>
            </a:r>
            <a:r>
              <a:rPr lang="en-CA" sz="2000" dirty="0" err="1" smtClean="0">
                <a:latin typeface="Times New Roman" pitchFamily="18" charset="0"/>
                <a:cs typeface="Times New Roman" pitchFamily="18" charset="0"/>
              </a:rPr>
              <a:t>odor</a:t>
            </a:r>
            <a:r>
              <a:rPr lang="en-CA" sz="2000" dirty="0" smtClean="0">
                <a:latin typeface="Times New Roman" pitchFamily="18" charset="0"/>
                <a:cs typeface="Times New Roman" pitchFamily="18" charset="0"/>
              </a:rPr>
              <a:t>. </a:t>
            </a:r>
          </a:p>
          <a:p>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*Some strains </a:t>
            </a:r>
            <a:r>
              <a:rPr lang="en-CA" sz="2000" dirty="0" err="1" smtClean="0">
                <a:latin typeface="Times New Roman" pitchFamily="18" charset="0"/>
                <a:cs typeface="Times New Roman" pitchFamily="18" charset="0"/>
              </a:rPr>
              <a:t>hemolyze</a:t>
            </a:r>
            <a:r>
              <a:rPr lang="en-CA" sz="2000" dirty="0" smtClean="0">
                <a:latin typeface="Times New Roman" pitchFamily="18" charset="0"/>
                <a:cs typeface="Times New Roman" pitchFamily="18" charset="0"/>
              </a:rPr>
              <a:t> blood.  </a:t>
            </a:r>
          </a:p>
          <a:p>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P </a:t>
            </a:r>
            <a:r>
              <a:rPr lang="en-CA" sz="2000" i="1" dirty="0" err="1" smtClean="0">
                <a:latin typeface="Times New Roman" pitchFamily="18" charset="0"/>
                <a:cs typeface="Times New Roman" pitchFamily="18" charset="0"/>
              </a:rPr>
              <a:t>aeruginosa</a:t>
            </a:r>
            <a:r>
              <a:rPr lang="en-CA" sz="2000" i="1" dirty="0" smtClean="0">
                <a:latin typeface="Times New Roman" pitchFamily="18" charset="0"/>
                <a:cs typeface="Times New Roman" pitchFamily="18" charset="0"/>
              </a:rPr>
              <a:t>  </a:t>
            </a:r>
            <a:r>
              <a:rPr lang="en-CA" sz="2000" dirty="0" smtClean="0">
                <a:latin typeface="Times New Roman" pitchFamily="18" charset="0"/>
                <a:cs typeface="Times New Roman" pitchFamily="18" charset="0"/>
              </a:rPr>
              <a:t>forms smooth round colonies with a fluorescent 	greenish color: </a:t>
            </a:r>
          </a:p>
          <a:p>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	 bluish pigment  </a:t>
            </a:r>
            <a:r>
              <a:rPr lang="en-CA" sz="2000" dirty="0" err="1" smtClean="0">
                <a:latin typeface="Times New Roman" pitchFamily="18" charset="0"/>
                <a:cs typeface="Times New Roman" pitchFamily="18" charset="0"/>
              </a:rPr>
              <a:t>pyocyanin</a:t>
            </a:r>
            <a:r>
              <a:rPr lang="en-CA" sz="2000" dirty="0" smtClean="0">
                <a:latin typeface="Times New Roman" pitchFamily="18" charset="0"/>
                <a:cs typeface="Times New Roman" pitchFamily="18" charset="0"/>
              </a:rPr>
              <a:t>, which diffuses into the agar.  		</a:t>
            </a:r>
            <a:r>
              <a:rPr lang="en-CA" sz="2000" dirty="0" err="1" smtClean="0">
                <a:latin typeface="Times New Roman" pitchFamily="18" charset="0"/>
                <a:cs typeface="Times New Roman" pitchFamily="18" charset="0"/>
              </a:rPr>
              <a:t>pyoverdin</a:t>
            </a:r>
            <a:r>
              <a:rPr lang="en-CA" sz="2000" dirty="0" smtClean="0">
                <a:latin typeface="Times New Roman" pitchFamily="18" charset="0"/>
                <a:cs typeface="Times New Roman" pitchFamily="18" charset="0"/>
              </a:rPr>
              <a:t>,  which gives a greenish color to the agar.</a:t>
            </a:r>
          </a:p>
          <a:p>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	Some strains produce the dark red pigment </a:t>
            </a:r>
            <a:r>
              <a:rPr lang="en-CA" sz="2000" dirty="0" err="1" smtClean="0">
                <a:latin typeface="Times New Roman" pitchFamily="18" charset="0"/>
                <a:cs typeface="Times New Roman" pitchFamily="18" charset="0"/>
              </a:rPr>
              <a:t>pyorubin</a:t>
            </a:r>
            <a:r>
              <a:rPr lang="en-CA" sz="2000" dirty="0" smtClean="0">
                <a:latin typeface="Times New Roman" pitchFamily="18" charset="0"/>
                <a:cs typeface="Times New Roman" pitchFamily="18" charset="0"/>
              </a:rPr>
              <a:t>  or 		the black pigment  </a:t>
            </a:r>
            <a:r>
              <a:rPr lang="en-CA" sz="2000" dirty="0" err="1" smtClean="0">
                <a:latin typeface="Times New Roman" pitchFamily="18" charset="0"/>
                <a:cs typeface="Times New Roman" pitchFamily="18" charset="0"/>
              </a:rPr>
              <a:t>pyomelanin</a:t>
            </a:r>
            <a:r>
              <a:rPr lang="en-CA" sz="2000" dirty="0" smtClean="0">
                <a:latin typeface="Times New Roman" pitchFamily="18" charset="0"/>
                <a:cs typeface="Times New Roman" pitchFamily="18" charset="0"/>
              </a:rPr>
              <a:t>. </a:t>
            </a:r>
            <a:endParaRPr lang="en-CA"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399" y="5445224"/>
            <a:ext cx="211375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67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136904" cy="3693319"/>
          </a:xfrm>
          <a:prstGeom prst="rect">
            <a:avLst/>
          </a:prstGeom>
        </p:spPr>
        <p:txBody>
          <a:bodyPr wrap="square">
            <a:spAutoFit/>
          </a:bodyPr>
          <a:lstStyle/>
          <a:p>
            <a:pPr marL="285750" indent="-285750">
              <a:buFont typeface="Wingdings" pitchFamily="2" charset="2"/>
              <a:buChar char="§"/>
            </a:pPr>
            <a:r>
              <a:rPr lang="en-CA" dirty="0" smtClean="0"/>
              <a:t> </a:t>
            </a:r>
            <a:r>
              <a:rPr lang="en-CA" sz="2400" i="1" dirty="0" smtClean="0">
                <a:latin typeface="Times New Roman" pitchFamily="18" charset="0"/>
                <a:cs typeface="Times New Roman" pitchFamily="18" charset="0"/>
              </a:rPr>
              <a:t>P </a:t>
            </a:r>
            <a:r>
              <a:rPr lang="en-CA" sz="2400" i="1" dirty="0" err="1" smtClean="0">
                <a:latin typeface="Times New Roman" pitchFamily="18" charset="0"/>
                <a:cs typeface="Times New Roman" pitchFamily="18" charset="0"/>
              </a:rPr>
              <a:t>aeruginosa</a:t>
            </a:r>
            <a:r>
              <a:rPr lang="en-CA" sz="2400" i="1" dirty="0" smtClean="0">
                <a:latin typeface="Times New Roman" pitchFamily="18" charset="0"/>
                <a:cs typeface="Times New Roman" pitchFamily="18" charset="0"/>
              </a:rPr>
              <a:t>  </a:t>
            </a:r>
            <a:r>
              <a:rPr lang="en-CA" sz="2400" dirty="0" smtClean="0">
                <a:latin typeface="Times New Roman" pitchFamily="18" charset="0"/>
                <a:cs typeface="Times New Roman" pitchFamily="18" charset="0"/>
              </a:rPr>
              <a:t>grows well at 37–42°C; its growth at 42°C helps differentiate it from other  </a:t>
            </a:r>
            <a:r>
              <a:rPr lang="en-CA" sz="2400" i="1" dirty="0" smtClean="0">
                <a:latin typeface="Times New Roman" pitchFamily="18" charset="0"/>
                <a:cs typeface="Times New Roman" pitchFamily="18" charset="0"/>
              </a:rPr>
              <a:t>Pseudomonas</a:t>
            </a:r>
            <a:r>
              <a:rPr lang="en-CA" sz="2400" dirty="0" smtClean="0">
                <a:latin typeface="Times New Roman" pitchFamily="18" charset="0"/>
                <a:cs typeface="Times New Roman" pitchFamily="18" charset="0"/>
              </a:rPr>
              <a:t>  species in the fluorescent group. </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*It is  oxidase positive. </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It does not ferment carbohydrates, but many strains 	oxidize glucose. </a:t>
            </a:r>
          </a:p>
          <a:p>
            <a:pPr marL="342900" indent="-342900">
              <a:buFont typeface="Wingdings" pitchFamily="2" charset="2"/>
              <a:buChar char="§"/>
            </a:pPr>
            <a:r>
              <a:rPr lang="en-CA" sz="2400" dirty="0" smtClean="0">
                <a:latin typeface="Times New Roman" pitchFamily="18" charset="0"/>
                <a:cs typeface="Times New Roman" pitchFamily="18" charset="0"/>
              </a:rPr>
              <a:t>Identification: is usually based on *colonial morphology, *oxidase positivity, *the presence of characteristic pigments, *and growth at 42°C. </a:t>
            </a:r>
          </a:p>
          <a:p>
            <a:r>
              <a:rPr lang="en-CA" dirty="0" smtClean="0"/>
              <a:t> </a:t>
            </a:r>
            <a:endParaRPr lang="en-CA" dirty="0"/>
          </a:p>
        </p:txBody>
      </p:sp>
      <p:sp>
        <p:nvSpPr>
          <p:cNvPr id="3" name="Rectangle 2"/>
          <p:cNvSpPr/>
          <p:nvPr/>
        </p:nvSpPr>
        <p:spPr>
          <a:xfrm>
            <a:off x="347514" y="4235604"/>
            <a:ext cx="8208912" cy="1569660"/>
          </a:xfrm>
          <a:prstGeom prst="rect">
            <a:avLst/>
          </a:prstGeom>
        </p:spPr>
        <p:txBody>
          <a:bodyPr wrap="square">
            <a:spAutoFit/>
          </a:bodyPr>
          <a:lstStyle/>
          <a:p>
            <a:pPr marL="342900" indent="-342900">
              <a:buFont typeface="Wingdings" pitchFamily="2" charset="2"/>
              <a:buChar char="§"/>
            </a:pPr>
            <a:r>
              <a:rPr lang="en-CA" sz="2400" i="1" dirty="0">
                <a:latin typeface="Times New Roman" pitchFamily="18" charset="0"/>
                <a:cs typeface="Times New Roman" pitchFamily="18" charset="0"/>
              </a:rPr>
              <a:t>P </a:t>
            </a:r>
            <a:r>
              <a:rPr lang="en-CA" sz="2400" i="1" dirty="0" err="1">
                <a:latin typeface="Times New Roman" pitchFamily="18" charset="0"/>
                <a:cs typeface="Times New Roman" pitchFamily="18" charset="0"/>
              </a:rPr>
              <a:t>aeruginosa</a:t>
            </a:r>
            <a:r>
              <a:rPr lang="en-CA" sz="2400" i="1" dirty="0">
                <a:latin typeface="Times New Roman" pitchFamily="18" charset="0"/>
                <a:cs typeface="Times New Roman" pitchFamily="18" charset="0"/>
              </a:rPr>
              <a:t> </a:t>
            </a:r>
            <a:r>
              <a:rPr lang="en-CA" sz="2400" dirty="0">
                <a:latin typeface="Times New Roman" pitchFamily="18" charset="0"/>
                <a:cs typeface="Times New Roman" pitchFamily="18" charset="0"/>
              </a:rPr>
              <a:t>and other pseudomonads are resistant to many antimicrobial agents and therefore become dominant and important when more susceptible bacteria of the normal </a:t>
            </a:r>
            <a:r>
              <a:rPr lang="en-CA" sz="2400" dirty="0" err="1">
                <a:latin typeface="Times New Roman" pitchFamily="18" charset="0"/>
                <a:cs typeface="Times New Roman" pitchFamily="18" charset="0"/>
              </a:rPr>
              <a:t>microbiota</a:t>
            </a:r>
            <a:r>
              <a:rPr lang="en-CA" sz="2400" dirty="0">
                <a:latin typeface="Times New Roman" pitchFamily="18" charset="0"/>
                <a:cs typeface="Times New Roman" pitchFamily="18" charset="0"/>
              </a:rPr>
              <a:t> are suppressed.</a:t>
            </a:r>
          </a:p>
        </p:txBody>
      </p:sp>
    </p:spTree>
    <p:extLst>
      <p:ext uri="{BB962C8B-B14F-4D97-AF65-F5344CB8AC3E}">
        <p14:creationId xmlns:p14="http://schemas.microsoft.com/office/powerpoint/2010/main" val="3015889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632848" cy="4708981"/>
          </a:xfrm>
          <a:prstGeom prst="rect">
            <a:avLst/>
          </a:prstGeom>
        </p:spPr>
        <p:txBody>
          <a:bodyPr wrap="square">
            <a:spAutoFit/>
          </a:bodyPr>
          <a:lstStyle/>
          <a:p>
            <a:pPr marL="457200" indent="-457200">
              <a:buAutoNum type="alphaUcPeriod"/>
            </a:pPr>
            <a:r>
              <a:rPr lang="en-CA" sz="2000" dirty="0" smtClean="0">
                <a:latin typeface="Times New Roman" pitchFamily="18" charset="0"/>
                <a:cs typeface="Times New Roman" pitchFamily="18" charset="0"/>
              </a:rPr>
              <a:t>Specimens: </a:t>
            </a:r>
            <a:r>
              <a:rPr lang="en-CA" sz="2000" dirty="0">
                <a:latin typeface="Times New Roman" pitchFamily="18" charset="0"/>
                <a:cs typeface="Times New Roman" pitchFamily="18" charset="0"/>
              </a:rPr>
              <a:t>Specimens from skin lesions, pus, urine, blood, spinal fluid, sputum, and other material should be obtained as indicated by the type of infection</a:t>
            </a:r>
            <a:r>
              <a:rPr lang="en-CA" sz="2000" dirty="0" smtClean="0">
                <a:latin typeface="Times New Roman" pitchFamily="18" charset="0"/>
                <a:cs typeface="Times New Roman" pitchFamily="18" charset="0"/>
              </a:rPr>
              <a:t>.</a:t>
            </a:r>
          </a:p>
          <a:p>
            <a:pPr marL="457200" indent="-457200">
              <a:buAutoNum type="alphaUcPeriod"/>
            </a:pPr>
            <a:endParaRPr lang="en-CA" sz="2000" dirty="0">
              <a:latin typeface="Times New Roman" pitchFamily="18" charset="0"/>
              <a:cs typeface="Times New Roman" pitchFamily="18" charset="0"/>
            </a:endParaRPr>
          </a:p>
          <a:p>
            <a:pPr marL="457200" indent="-457200">
              <a:buAutoNum type="alphaUcPeriod"/>
            </a:pPr>
            <a:r>
              <a:rPr lang="en-CA" sz="2000" dirty="0" smtClean="0">
                <a:latin typeface="Times New Roman" pitchFamily="18" charset="0"/>
                <a:cs typeface="Times New Roman" pitchFamily="18" charset="0"/>
              </a:rPr>
              <a:t> </a:t>
            </a:r>
            <a:r>
              <a:rPr lang="en-CA" sz="2000" dirty="0">
                <a:latin typeface="Times New Roman" pitchFamily="18" charset="0"/>
                <a:cs typeface="Times New Roman" pitchFamily="18" charset="0"/>
              </a:rPr>
              <a:t>Smears Gram-negative rods are often seen in smears. No specific morphologic characteristics differentiate pseudomonads in specimens from enteric or other gram-negative </a:t>
            </a:r>
            <a:r>
              <a:rPr lang="en-CA" sz="2000" dirty="0" smtClean="0">
                <a:latin typeface="Times New Roman" pitchFamily="18" charset="0"/>
                <a:cs typeface="Times New Roman" pitchFamily="18" charset="0"/>
              </a:rPr>
              <a:t>rods.</a:t>
            </a:r>
          </a:p>
          <a:p>
            <a:pPr marL="457200" indent="-457200">
              <a:buAutoNum type="alphaUcPeriod"/>
            </a:pPr>
            <a:endParaRPr lang="en-CA" sz="2000" dirty="0">
              <a:latin typeface="Times New Roman" pitchFamily="18" charset="0"/>
              <a:cs typeface="Times New Roman" pitchFamily="18" charset="0"/>
            </a:endParaRPr>
          </a:p>
          <a:p>
            <a:pPr marL="457200" indent="-457200">
              <a:buAutoNum type="alphaUcPeriod"/>
            </a:pPr>
            <a:r>
              <a:rPr lang="en-CA" sz="2000" dirty="0" smtClean="0">
                <a:latin typeface="Times New Roman" pitchFamily="18" charset="0"/>
                <a:cs typeface="Times New Roman" pitchFamily="18" charset="0"/>
              </a:rPr>
              <a:t>Culture </a:t>
            </a:r>
            <a:r>
              <a:rPr lang="en-CA" sz="2000" dirty="0">
                <a:latin typeface="Times New Roman" pitchFamily="18" charset="0"/>
                <a:cs typeface="Times New Roman" pitchFamily="18" charset="0"/>
              </a:rPr>
              <a:t>Specimens are plated on blood agar and the differential media commonly used to grow the enteric gram-negative rods. Pseudomonads grow readily on most of these media, but they may grow more slowly than the </a:t>
            </a:r>
            <a:r>
              <a:rPr lang="en-CA" sz="2000" dirty="0" err="1">
                <a:latin typeface="Times New Roman" pitchFamily="18" charset="0"/>
                <a:cs typeface="Times New Roman" pitchFamily="18" charset="0"/>
              </a:rPr>
              <a:t>enterics</a:t>
            </a:r>
            <a:r>
              <a:rPr lang="en-CA" sz="2000" dirty="0">
                <a:latin typeface="Times New Roman" pitchFamily="18" charset="0"/>
                <a:cs typeface="Times New Roman" pitchFamily="18" charset="0"/>
              </a:rPr>
              <a:t>. </a:t>
            </a:r>
            <a:r>
              <a:rPr lang="en-CA" sz="2000" i="1" dirty="0">
                <a:latin typeface="Times New Roman" pitchFamily="18" charset="0"/>
                <a:cs typeface="Times New Roman" pitchFamily="18" charset="0"/>
              </a:rPr>
              <a:t>P </a:t>
            </a:r>
            <a:r>
              <a:rPr lang="en-CA" sz="2000" i="1" dirty="0" err="1">
                <a:latin typeface="Times New Roman" pitchFamily="18" charset="0"/>
                <a:cs typeface="Times New Roman" pitchFamily="18" charset="0"/>
              </a:rPr>
              <a:t>aeruginosa</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does not ferment lactose and is easily differentiated from the lactose-fermenting bacteria. Culture is the specific test for diagnosis of </a:t>
            </a:r>
            <a:r>
              <a:rPr lang="en-CA" sz="2000" i="1" dirty="0">
                <a:latin typeface="Times New Roman" pitchFamily="18" charset="0"/>
                <a:cs typeface="Times New Roman" pitchFamily="18" charset="0"/>
              </a:rPr>
              <a:t>P </a:t>
            </a:r>
            <a:r>
              <a:rPr lang="en-CA" sz="2000" i="1" dirty="0" err="1">
                <a:latin typeface="Times New Roman" pitchFamily="18" charset="0"/>
                <a:cs typeface="Times New Roman" pitchFamily="18" charset="0"/>
              </a:rPr>
              <a:t>aeruginosa</a:t>
            </a:r>
            <a:r>
              <a:rPr lang="en-CA" sz="2000" i="1" dirty="0">
                <a:latin typeface="Times New Roman" pitchFamily="18" charset="0"/>
                <a:cs typeface="Times New Roman" pitchFamily="18" charset="0"/>
              </a:rPr>
              <a:t> </a:t>
            </a:r>
            <a:r>
              <a:rPr lang="en-CA" sz="2000" dirty="0">
                <a:latin typeface="Times New Roman" pitchFamily="18" charset="0"/>
                <a:cs typeface="Times New Roman" pitchFamily="18" charset="0"/>
              </a:rPr>
              <a:t>infection.</a:t>
            </a:r>
          </a:p>
        </p:txBody>
      </p:sp>
      <p:sp>
        <p:nvSpPr>
          <p:cNvPr id="3" name="TextBox 2"/>
          <p:cNvSpPr txBox="1"/>
          <p:nvPr/>
        </p:nvSpPr>
        <p:spPr>
          <a:xfrm>
            <a:off x="3078725" y="332656"/>
            <a:ext cx="2962671" cy="707886"/>
          </a:xfrm>
          <a:prstGeom prst="rect">
            <a:avLst/>
          </a:prstGeom>
          <a:noFill/>
        </p:spPr>
        <p:txBody>
          <a:bodyPr wrap="none" rtlCol="0">
            <a:spAutoFit/>
          </a:bodyPr>
          <a:lstStyle/>
          <a:p>
            <a:r>
              <a:rPr lang="en-CA" sz="4000" dirty="0" smtClean="0"/>
              <a:t>Lab diagnosis</a:t>
            </a:r>
            <a:endParaRPr lang="en-CA" sz="4000" dirty="0"/>
          </a:p>
        </p:txBody>
      </p:sp>
    </p:spTree>
    <p:extLst>
      <p:ext uri="{BB962C8B-B14F-4D97-AF65-F5344CB8AC3E}">
        <p14:creationId xmlns:p14="http://schemas.microsoft.com/office/powerpoint/2010/main" val="4224372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56" y="1055644"/>
            <a:ext cx="7992888" cy="5262979"/>
          </a:xfrm>
          <a:prstGeom prst="rect">
            <a:avLst/>
          </a:prstGeom>
        </p:spPr>
        <p:txBody>
          <a:bodyPr wrap="square">
            <a:spAutoFit/>
          </a:bodyPr>
          <a:lstStyle/>
          <a:p>
            <a:pPr marL="342900" indent="-342900">
              <a:buFont typeface="Wingdings" pitchFamily="2" charset="2"/>
              <a:buChar char="§"/>
            </a:pPr>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This bacterium are </a:t>
            </a:r>
            <a:r>
              <a:rPr lang="en-CA" sz="2400" dirty="0">
                <a:latin typeface="Times New Roman" pitchFamily="18" charset="0"/>
                <a:cs typeface="Times New Roman" pitchFamily="18" charset="0"/>
              </a:rPr>
              <a:t>motile, grow on potassium cyanide medium (KCN), and ferment xylose</a:t>
            </a:r>
            <a:r>
              <a:rPr lang="en-CA" sz="2400" dirty="0" smtClean="0">
                <a:latin typeface="Times New Roman" pitchFamily="18" charset="0"/>
                <a:cs typeface="Times New Roman" pitchFamily="18" charset="0"/>
              </a:rPr>
              <a:t>.</a:t>
            </a:r>
          </a:p>
          <a:p>
            <a:r>
              <a:rPr lang="en-CA" sz="2400" dirty="0" smtClean="0">
                <a:latin typeface="Times New Roman" pitchFamily="18" charset="0"/>
                <a:cs typeface="Times New Roman" pitchFamily="18" charset="0"/>
              </a:rPr>
              <a:t> </a:t>
            </a:r>
          </a:p>
          <a:p>
            <a:pPr marL="342900" indent="-342900">
              <a:buFont typeface="Wingdings" pitchFamily="2" charset="2"/>
              <a:buChar char="§"/>
            </a:pPr>
            <a:r>
              <a:rPr lang="en-CA" sz="2400" dirty="0" smtClean="0">
                <a:latin typeface="Times New Roman" pitchFamily="18" charset="0"/>
                <a:cs typeface="Times New Roman" pitchFamily="18" charset="0"/>
              </a:rPr>
              <a:t>Proteus </a:t>
            </a:r>
            <a:r>
              <a:rPr lang="en-CA" sz="2400" dirty="0">
                <a:latin typeface="Times New Roman" pitchFamily="18" charset="0"/>
                <a:cs typeface="Times New Roman" pitchFamily="18" charset="0"/>
              </a:rPr>
              <a:t>species move very actively by means of </a:t>
            </a:r>
            <a:r>
              <a:rPr lang="en-CA" sz="2400" dirty="0" err="1">
                <a:latin typeface="Times New Roman" pitchFamily="18" charset="0"/>
                <a:cs typeface="Times New Roman" pitchFamily="18" charset="0"/>
              </a:rPr>
              <a:t>peritrichous</a:t>
            </a:r>
            <a:r>
              <a:rPr lang="en-CA" sz="2400" dirty="0">
                <a:latin typeface="Times New Roman" pitchFamily="18" charset="0"/>
                <a:cs typeface="Times New Roman" pitchFamily="18" charset="0"/>
              </a:rPr>
              <a:t> flagella, resulting in “swarming” on solid media unless the swarming is inhibited by chemicals, such as </a:t>
            </a:r>
            <a:r>
              <a:rPr lang="en-CA" sz="2400" dirty="0" err="1">
                <a:latin typeface="Times New Roman" pitchFamily="18" charset="0"/>
                <a:cs typeface="Times New Roman" pitchFamily="18" charset="0"/>
              </a:rPr>
              <a:t>phenylethyl</a:t>
            </a:r>
            <a:r>
              <a:rPr lang="en-CA" sz="2400" dirty="0">
                <a:latin typeface="Times New Roman" pitchFamily="18" charset="0"/>
                <a:cs typeface="Times New Roman" pitchFamily="18" charset="0"/>
              </a:rPr>
              <a:t> alcohol or CLED (</a:t>
            </a:r>
            <a:r>
              <a:rPr lang="en-CA" sz="2400" dirty="0" err="1">
                <a:latin typeface="Times New Roman" pitchFamily="18" charset="0"/>
                <a:cs typeface="Times New Roman" pitchFamily="18" charset="0"/>
              </a:rPr>
              <a:t>cystine</a:t>
            </a:r>
            <a:r>
              <a:rPr lang="en-CA" sz="2400" dirty="0">
                <a:latin typeface="Times New Roman" pitchFamily="18" charset="0"/>
                <a:cs typeface="Times New Roman" pitchFamily="18" charset="0"/>
              </a:rPr>
              <a:t>-lactose-</a:t>
            </a:r>
            <a:r>
              <a:rPr lang="en-CA" sz="2400" dirty="0" err="1">
                <a:latin typeface="Times New Roman" pitchFamily="18" charset="0"/>
                <a:cs typeface="Times New Roman" pitchFamily="18" charset="0"/>
              </a:rPr>
              <a:t>electrolytedeficient</a:t>
            </a:r>
            <a:r>
              <a:rPr lang="en-CA" sz="2400" dirty="0">
                <a:latin typeface="Times New Roman" pitchFamily="18" charset="0"/>
                <a:cs typeface="Times New Roman" pitchFamily="18" charset="0"/>
              </a:rPr>
              <a:t>) medium. </a:t>
            </a:r>
            <a:endParaRPr lang="en-CA" sz="2400" dirty="0" smtClean="0">
              <a:latin typeface="Times New Roman" pitchFamily="18" charset="0"/>
              <a:cs typeface="Times New Roman" pitchFamily="18" charset="0"/>
            </a:endParaRPr>
          </a:p>
          <a:p>
            <a:endParaRPr lang="en-CA" sz="2400" dirty="0" smtClean="0">
              <a:latin typeface="Times New Roman" pitchFamily="18" charset="0"/>
              <a:cs typeface="Times New Roman" pitchFamily="18" charset="0"/>
            </a:endParaRPr>
          </a:p>
          <a:p>
            <a:endParaRPr lang="en-CA" sz="2400" dirty="0">
              <a:latin typeface="Times New Roman" pitchFamily="18" charset="0"/>
              <a:cs typeface="Times New Roman" pitchFamily="18" charset="0"/>
            </a:endParaRPr>
          </a:p>
          <a:p>
            <a:endParaRPr lang="en-CA" sz="2400" dirty="0" smtClean="0">
              <a:latin typeface="Times New Roman" pitchFamily="18" charset="0"/>
              <a:cs typeface="Times New Roman" pitchFamily="18" charset="0"/>
            </a:endParaRPr>
          </a:p>
          <a:p>
            <a:endParaRPr lang="en-CA" sz="2400" dirty="0">
              <a:latin typeface="Times New Roman" pitchFamily="18" charset="0"/>
              <a:cs typeface="Times New Roman" pitchFamily="18" charset="0"/>
            </a:endParaRPr>
          </a:p>
          <a:p>
            <a:endParaRPr lang="en-CA" sz="2400" dirty="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 </a:t>
            </a:r>
            <a:r>
              <a:rPr lang="en-CA" sz="2400" dirty="0">
                <a:latin typeface="Times New Roman" pitchFamily="18" charset="0"/>
                <a:cs typeface="Times New Roman" pitchFamily="18" charset="0"/>
              </a:rPr>
              <a:t>Proteus </a:t>
            </a:r>
            <a:r>
              <a:rPr lang="en-CA" sz="2400" dirty="0" smtClean="0">
                <a:latin typeface="Times New Roman" pitchFamily="18" charset="0"/>
                <a:cs typeface="Times New Roman" pitchFamily="18" charset="0"/>
              </a:rPr>
              <a:t>species are </a:t>
            </a:r>
            <a:r>
              <a:rPr lang="en-CA" sz="2400" dirty="0">
                <a:latin typeface="Times New Roman" pitchFamily="18" charset="0"/>
                <a:cs typeface="Times New Roman" pitchFamily="18" charset="0"/>
              </a:rPr>
              <a:t>urease </a:t>
            </a:r>
            <a:r>
              <a:rPr lang="en-CA" sz="2400" dirty="0" smtClean="0">
                <a:latin typeface="Times New Roman" pitchFamily="18" charset="0"/>
                <a:cs typeface="Times New Roman" pitchFamily="18" charset="0"/>
              </a:rPr>
              <a:t>positive</a:t>
            </a:r>
            <a:r>
              <a:rPr lang="en-CA" sz="2400" dirty="0">
                <a:latin typeface="Times New Roman" pitchFamily="18" charset="0"/>
                <a:cs typeface="Times New Roman" pitchFamily="18" charset="0"/>
              </a:rPr>
              <a:t>.</a:t>
            </a:r>
          </a:p>
        </p:txBody>
      </p:sp>
      <p:sp>
        <p:nvSpPr>
          <p:cNvPr id="3" name="TextBox 2"/>
          <p:cNvSpPr txBox="1"/>
          <p:nvPr/>
        </p:nvSpPr>
        <p:spPr>
          <a:xfrm>
            <a:off x="3681051" y="347758"/>
            <a:ext cx="1781898" cy="707886"/>
          </a:xfrm>
          <a:prstGeom prst="rect">
            <a:avLst/>
          </a:prstGeom>
          <a:noFill/>
        </p:spPr>
        <p:txBody>
          <a:bodyPr wrap="none" rtlCol="0">
            <a:spAutoFit/>
          </a:bodyPr>
          <a:lstStyle/>
          <a:p>
            <a:r>
              <a:rPr lang="en-CA" sz="4000" i="1" dirty="0" smtClean="0">
                <a:latin typeface="Times New Roman" pitchFamily="18" charset="0"/>
                <a:cs typeface="Times New Roman" pitchFamily="18" charset="0"/>
              </a:rPr>
              <a:t>Proteus</a:t>
            </a:r>
            <a:endParaRPr lang="en-CA" sz="40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866" y="37890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488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314" y="1412776"/>
            <a:ext cx="8283037" cy="3785652"/>
          </a:xfrm>
          <a:prstGeom prst="rect">
            <a:avLst/>
          </a:prstGeom>
          <a:noFill/>
        </p:spPr>
        <p:txBody>
          <a:bodyPr wrap="none" rtlCol="0">
            <a:spAutoFit/>
          </a:bodyPr>
          <a:lstStyle/>
          <a:p>
            <a:pPr marL="342900" indent="-342900">
              <a:buFont typeface="Wingdings" pitchFamily="2" charset="2"/>
              <a:buChar char="§"/>
            </a:pPr>
            <a:r>
              <a:rPr lang="en-CA" sz="2400" i="1" dirty="0" smtClean="0">
                <a:latin typeface="Times New Roman" pitchFamily="18" charset="0"/>
                <a:cs typeface="Times New Roman" pitchFamily="18" charset="0"/>
              </a:rPr>
              <a:t>Proteus mirabilis </a:t>
            </a:r>
            <a:r>
              <a:rPr lang="en-CA" sz="2400" dirty="0" smtClean="0">
                <a:latin typeface="Times New Roman" pitchFamily="18" charset="0"/>
                <a:cs typeface="Times New Roman" pitchFamily="18" charset="0"/>
              </a:rPr>
              <a:t>and </a:t>
            </a:r>
            <a:r>
              <a:rPr lang="en-CA" sz="2400" i="1" dirty="0" smtClean="0">
                <a:latin typeface="Times New Roman" pitchFamily="18" charset="0"/>
                <a:cs typeface="Times New Roman" pitchFamily="18" charset="0"/>
              </a:rPr>
              <a:t>P. vulgaris </a:t>
            </a:r>
            <a:r>
              <a:rPr lang="en-CA" sz="2400" dirty="0" smtClean="0">
                <a:latin typeface="Times New Roman" pitchFamily="18" charset="0"/>
                <a:cs typeface="Times New Roman" pitchFamily="18" charset="0"/>
              </a:rPr>
              <a:t>are widely recognized human</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pathogens.</a:t>
            </a:r>
          </a:p>
          <a:p>
            <a:endParaRPr lang="en-CA" sz="2400" dirty="0" smtClean="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Isolated from urine, wounds, and ear and </a:t>
            </a:r>
            <a:r>
              <a:rPr lang="en-CA" sz="2400" dirty="0" err="1" smtClean="0">
                <a:latin typeface="Times New Roman" pitchFamily="18" charset="0"/>
                <a:cs typeface="Times New Roman" pitchFamily="18" charset="0"/>
              </a:rPr>
              <a:t>bacteremic</a:t>
            </a:r>
            <a:r>
              <a:rPr lang="en-CA" sz="2400" dirty="0" smtClean="0">
                <a:latin typeface="Times New Roman" pitchFamily="18" charset="0"/>
                <a:cs typeface="Times New Roman" pitchFamily="18" charset="0"/>
              </a:rPr>
              <a:t> infections</a:t>
            </a:r>
          </a:p>
          <a:p>
            <a:endParaRPr lang="en-CA" sz="2400" dirty="0" smtClean="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Both produce swarming colonies on non-selective media.</a:t>
            </a:r>
          </a:p>
          <a:p>
            <a:endParaRPr lang="en-CA" sz="2400" dirty="0" smtClean="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 Both are strongly urease positive</a:t>
            </a:r>
          </a:p>
          <a:p>
            <a:endParaRPr lang="en-CA" sz="2400" dirty="0" smtClean="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Both are phenylalanine </a:t>
            </a:r>
            <a:r>
              <a:rPr lang="en-CA" sz="2400" dirty="0" err="1" smtClean="0">
                <a:latin typeface="Times New Roman" pitchFamily="18" charset="0"/>
                <a:cs typeface="Times New Roman" pitchFamily="18" charset="0"/>
              </a:rPr>
              <a:t>deaminase</a:t>
            </a:r>
            <a:r>
              <a:rPr lang="en-CA" sz="2400" dirty="0" smtClean="0">
                <a:latin typeface="Times New Roman" pitchFamily="18" charset="0"/>
                <a:cs typeface="Times New Roman" pitchFamily="18" charset="0"/>
              </a:rPr>
              <a:t> positive</a:t>
            </a:r>
            <a:endParaRPr lang="en-CA" sz="2400" dirty="0">
              <a:latin typeface="Times New Roman" pitchFamily="18" charset="0"/>
              <a:cs typeface="Times New Roman" pitchFamily="18" charset="0"/>
            </a:endParaRPr>
          </a:p>
        </p:txBody>
      </p:sp>
    </p:spTree>
    <p:extLst>
      <p:ext uri="{BB962C8B-B14F-4D97-AF65-F5344CB8AC3E}">
        <p14:creationId xmlns:p14="http://schemas.microsoft.com/office/powerpoint/2010/main" val="371065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064896" cy="4431983"/>
          </a:xfrm>
          <a:prstGeom prst="rect">
            <a:avLst/>
          </a:prstGeom>
        </p:spPr>
        <p:txBody>
          <a:bodyPr wrap="square">
            <a:spAutoFit/>
          </a:bodyPr>
          <a:lstStyle/>
          <a:p>
            <a:pPr marL="342900" indent="-342900">
              <a:buFont typeface="Wingdings" pitchFamily="2" charset="2"/>
              <a:buChar char="§"/>
            </a:pPr>
            <a:endParaRPr lang="en-CA" dirty="0"/>
          </a:p>
          <a:p>
            <a:pPr marL="342900" indent="-342900">
              <a:buFont typeface="Wingdings" pitchFamily="2" charset="2"/>
              <a:buChar char="§"/>
            </a:pPr>
            <a:r>
              <a:rPr lang="en-CA" sz="2400" dirty="0" smtClean="0">
                <a:latin typeface="Times New Roman" pitchFamily="18" charset="0"/>
                <a:cs typeface="Times New Roman" pitchFamily="18" charset="0"/>
              </a:rPr>
              <a:t>Proteus </a:t>
            </a:r>
            <a:r>
              <a:rPr lang="en-CA" sz="2400" dirty="0">
                <a:latin typeface="Times New Roman" pitchFamily="18" charset="0"/>
                <a:cs typeface="Times New Roman" pitchFamily="18" charset="0"/>
              </a:rPr>
              <a:t>species produce urease, resulting in rapid hydrolysis of urea with liberation of ammonia. Thus, in urinary tract infections with Proteus species, the urine becomes alkaline, promoting stone formation and making acidification virtually impossible. The rapid motility of Proteus may contribute to its invasion of the urinary tract. </a:t>
            </a:r>
            <a:endParaRPr lang="en-CA" sz="2400" dirty="0" smtClean="0">
              <a:latin typeface="Times New Roman" pitchFamily="18" charset="0"/>
              <a:cs typeface="Times New Roman" pitchFamily="18" charset="0"/>
            </a:endParaRPr>
          </a:p>
          <a:p>
            <a:pPr marL="342900" indent="-342900">
              <a:buFont typeface="Wingdings" pitchFamily="2" charset="2"/>
              <a:buChar char="§"/>
            </a:pPr>
            <a:endParaRPr lang="en-CA" sz="2400" dirty="0">
              <a:latin typeface="Times New Roman" pitchFamily="18" charset="0"/>
              <a:cs typeface="Times New Roman" pitchFamily="18" charset="0"/>
            </a:endParaRPr>
          </a:p>
          <a:p>
            <a:pPr marL="342900" indent="-342900">
              <a:buFont typeface="Wingdings" pitchFamily="2" charset="2"/>
              <a:buChar char="§"/>
            </a:pPr>
            <a:r>
              <a:rPr lang="en-CA" sz="2400" dirty="0" smtClean="0">
                <a:latin typeface="Times New Roman" pitchFamily="18" charset="0"/>
                <a:cs typeface="Times New Roman" pitchFamily="18" charset="0"/>
              </a:rPr>
              <a:t>Strains </a:t>
            </a:r>
            <a:r>
              <a:rPr lang="en-CA" sz="2400" dirty="0">
                <a:latin typeface="Times New Roman" pitchFamily="18" charset="0"/>
                <a:cs typeface="Times New Roman" pitchFamily="18" charset="0"/>
              </a:rPr>
              <a:t>of Proteus vary greatly in antibiotic susceptibility. </a:t>
            </a:r>
            <a:r>
              <a:rPr lang="en-CA" sz="2400" i="1" dirty="0">
                <a:latin typeface="Times New Roman" pitchFamily="18" charset="0"/>
                <a:cs typeface="Times New Roman" pitchFamily="18" charset="0"/>
              </a:rPr>
              <a:t>P mirabilis</a:t>
            </a:r>
            <a:r>
              <a:rPr lang="en-CA" sz="2400" dirty="0">
                <a:latin typeface="Times New Roman" pitchFamily="18" charset="0"/>
                <a:cs typeface="Times New Roman" pitchFamily="18" charset="0"/>
              </a:rPr>
              <a:t> is often inhibited by </a:t>
            </a:r>
            <a:r>
              <a:rPr lang="en-CA" sz="2400" dirty="0" err="1">
                <a:latin typeface="Times New Roman" pitchFamily="18" charset="0"/>
                <a:cs typeface="Times New Roman" pitchFamily="18" charset="0"/>
              </a:rPr>
              <a:t>penicillins</a:t>
            </a:r>
            <a:r>
              <a:rPr lang="en-CA" sz="2400" dirty="0">
                <a:latin typeface="Times New Roman" pitchFamily="18" charset="0"/>
                <a:cs typeface="Times New Roman" pitchFamily="18" charset="0"/>
              </a:rPr>
              <a:t>; the most active antibiotics for other members of the group are aminoglycosides and </a:t>
            </a:r>
            <a:r>
              <a:rPr lang="en-CA" sz="2400" dirty="0" err="1">
                <a:latin typeface="Times New Roman" pitchFamily="18" charset="0"/>
                <a:cs typeface="Times New Roman" pitchFamily="18" charset="0"/>
              </a:rPr>
              <a:t>cephalosporins</a:t>
            </a:r>
            <a:r>
              <a:rPr lang="en-CA"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78518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05342"/>
            <a:ext cx="7632848" cy="4154984"/>
          </a:xfrm>
          <a:prstGeom prst="rect">
            <a:avLst/>
          </a:prstGeom>
        </p:spPr>
        <p:txBody>
          <a:bodyPr wrap="square">
            <a:spAutoFit/>
          </a:bodyPr>
          <a:lstStyle/>
          <a:p>
            <a:pPr marL="285750" indent="-285750">
              <a:buFont typeface="Wingdings" pitchFamily="2" charset="2"/>
              <a:buChar char="§"/>
            </a:pPr>
            <a:r>
              <a:rPr lang="en-CA" sz="2400" dirty="0">
                <a:latin typeface="Times New Roman" pitchFamily="18" charset="0"/>
                <a:cs typeface="Times New Roman" pitchFamily="18" charset="0"/>
              </a:rPr>
              <a:t> S</a:t>
            </a:r>
            <a:r>
              <a:rPr lang="en-CA" sz="2400" dirty="0" smtClean="0">
                <a:latin typeface="Times New Roman" pitchFamily="18" charset="0"/>
                <a:cs typeface="Times New Roman" pitchFamily="18" charset="0"/>
              </a:rPr>
              <a:t>hort</a:t>
            </a:r>
            <a:r>
              <a:rPr lang="en-CA" sz="2400" dirty="0">
                <a:latin typeface="Times New Roman" pitchFamily="18" charset="0"/>
                <a:cs typeface="Times New Roman" pitchFamily="18" charset="0"/>
              </a:rPr>
              <a:t>, pleomorphic gram-negative rods that can exhibit bipolar </a:t>
            </a:r>
            <a:r>
              <a:rPr lang="en-CA" sz="2400" dirty="0" smtClean="0">
                <a:latin typeface="Times New Roman" pitchFamily="18" charset="0"/>
                <a:cs typeface="Times New Roman" pitchFamily="18" charset="0"/>
              </a:rPr>
              <a:t>staining: </a:t>
            </a:r>
            <a:endParaRPr lang="en-CA" sz="2400" dirty="0">
              <a:latin typeface="Times New Roman" pitchFamily="18" charset="0"/>
              <a:cs typeface="Times New Roman" pitchFamily="18" charset="0"/>
            </a:endParaRPr>
          </a:p>
          <a:p>
            <a:r>
              <a:rPr lang="en-CA" sz="2400" dirty="0" smtClean="0">
                <a:latin typeface="Times New Roman" pitchFamily="18" charset="0"/>
                <a:cs typeface="Times New Roman" pitchFamily="18" charset="0"/>
              </a:rPr>
              <a:t>	catalase positive</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oxidase </a:t>
            </a:r>
            <a:r>
              <a:rPr lang="en-CA" sz="2400" dirty="0">
                <a:latin typeface="Times New Roman" pitchFamily="18" charset="0"/>
                <a:cs typeface="Times New Roman" pitchFamily="18" charset="0"/>
              </a:rPr>
              <a:t>negative, </a:t>
            </a:r>
            <a:endParaRPr lang="en-CA" sz="2400" dirty="0" smtClean="0">
              <a:latin typeface="Times New Roman" pitchFamily="18" charset="0"/>
              <a:cs typeface="Times New Roman" pitchFamily="18" charset="0"/>
            </a:endParaRP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and </a:t>
            </a:r>
            <a:r>
              <a:rPr lang="en-CA" sz="2400" dirty="0" err="1">
                <a:latin typeface="Times New Roman" pitchFamily="18" charset="0"/>
                <a:cs typeface="Times New Roman" pitchFamily="18" charset="0"/>
              </a:rPr>
              <a:t>microaerophilic</a:t>
            </a:r>
            <a:r>
              <a:rPr lang="en-CA" sz="2400" dirty="0">
                <a:latin typeface="Times New Roman" pitchFamily="18" charset="0"/>
                <a:cs typeface="Times New Roman" pitchFamily="18" charset="0"/>
              </a:rPr>
              <a:t> or </a:t>
            </a:r>
            <a:r>
              <a:rPr lang="en-CA" sz="2400" dirty="0" err="1">
                <a:latin typeface="Times New Roman" pitchFamily="18" charset="0"/>
                <a:cs typeface="Times New Roman" pitchFamily="18" charset="0"/>
              </a:rPr>
              <a:t>facultatively</a:t>
            </a:r>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anaerobic</a:t>
            </a:r>
          </a:p>
          <a:p>
            <a:pPr marL="285750" indent="-285750">
              <a:buFont typeface="Wingdings" pitchFamily="2" charset="2"/>
              <a:buChar char="§"/>
            </a:pPr>
            <a:endParaRPr lang="en-CA" sz="2400" dirty="0">
              <a:latin typeface="Times New Roman" pitchFamily="18" charset="0"/>
              <a:cs typeface="Times New Roman" pitchFamily="18" charset="0"/>
            </a:endParaRPr>
          </a:p>
          <a:p>
            <a:pPr marL="285750" indent="-285750">
              <a:buFont typeface="Wingdings" pitchFamily="2" charset="2"/>
              <a:buChar char="§"/>
            </a:pPr>
            <a:r>
              <a:rPr lang="en-CA" sz="2400" dirty="0" smtClean="0">
                <a:latin typeface="Times New Roman" pitchFamily="18" charset="0"/>
                <a:cs typeface="Times New Roman" pitchFamily="18" charset="0"/>
              </a:rPr>
              <a:t>The </a:t>
            </a:r>
            <a:r>
              <a:rPr lang="en-CA" sz="2400" dirty="0">
                <a:latin typeface="Times New Roman" pitchFamily="18" charset="0"/>
                <a:cs typeface="Times New Roman" pitchFamily="18" charset="0"/>
              </a:rPr>
              <a:t>genus  </a:t>
            </a:r>
            <a:r>
              <a:rPr lang="en-CA" sz="2400" i="1" dirty="0">
                <a:latin typeface="Times New Roman" pitchFamily="18" charset="0"/>
                <a:cs typeface="Times New Roman" pitchFamily="18" charset="0"/>
              </a:rPr>
              <a:t>Yersinia</a:t>
            </a:r>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includes:</a:t>
            </a:r>
          </a:p>
          <a:p>
            <a:r>
              <a:rPr lang="en-CA" sz="2400" dirty="0">
                <a:latin typeface="Times New Roman" pitchFamily="18" charset="0"/>
                <a:cs typeface="Times New Roman" pitchFamily="18" charset="0"/>
              </a:rPr>
              <a:t>	</a:t>
            </a:r>
            <a:r>
              <a:rPr lang="en-CA" sz="2400" dirty="0" smtClean="0">
                <a:latin typeface="Times New Roman" pitchFamily="18" charset="0"/>
                <a:cs typeface="Times New Roman" pitchFamily="18" charset="0"/>
              </a:rPr>
              <a:t> </a:t>
            </a:r>
            <a:r>
              <a:rPr lang="en-CA" sz="2400" i="1" dirty="0" smtClean="0">
                <a:latin typeface="Times New Roman" pitchFamily="18" charset="0"/>
                <a:cs typeface="Times New Roman" pitchFamily="18" charset="0"/>
              </a:rPr>
              <a:t>Yersinia </a:t>
            </a:r>
            <a:r>
              <a:rPr lang="en-CA" sz="2400" i="1" dirty="0" err="1">
                <a:latin typeface="Times New Roman" pitchFamily="18" charset="0"/>
                <a:cs typeface="Times New Roman" pitchFamily="18" charset="0"/>
              </a:rPr>
              <a:t>pestis</a:t>
            </a:r>
            <a:r>
              <a:rPr lang="en-CA" sz="2400" dirty="0">
                <a:latin typeface="Times New Roman" pitchFamily="18" charset="0"/>
                <a:cs typeface="Times New Roman" pitchFamily="18" charset="0"/>
              </a:rPr>
              <a:t>,  the cause of </a:t>
            </a:r>
            <a:r>
              <a:rPr lang="en-CA" sz="2400" dirty="0" smtClean="0">
                <a:latin typeface="Times New Roman" pitchFamily="18" charset="0"/>
                <a:cs typeface="Times New Roman" pitchFamily="18" charset="0"/>
              </a:rPr>
              <a:t>plague</a:t>
            </a:r>
          </a:p>
          <a:p>
            <a:r>
              <a:rPr lang="en-CA" sz="2400" dirty="0">
                <a:latin typeface="Times New Roman" pitchFamily="18" charset="0"/>
                <a:cs typeface="Times New Roman" pitchFamily="18" charset="0"/>
              </a:rPr>
              <a:t>	</a:t>
            </a:r>
            <a:r>
              <a:rPr lang="en-CA" sz="2400" i="1" dirty="0" smtClean="0">
                <a:latin typeface="Times New Roman" pitchFamily="18" charset="0"/>
                <a:cs typeface="Times New Roman" pitchFamily="18" charset="0"/>
              </a:rPr>
              <a:t>Yersinia </a:t>
            </a:r>
            <a:r>
              <a:rPr lang="en-CA" sz="2400" i="1" dirty="0" err="1">
                <a:latin typeface="Times New Roman" pitchFamily="18" charset="0"/>
                <a:cs typeface="Times New Roman" pitchFamily="18" charset="0"/>
              </a:rPr>
              <a:t>pseudotuberculosis</a:t>
            </a:r>
            <a:r>
              <a:rPr lang="en-CA" sz="2400" i="1" dirty="0">
                <a:latin typeface="Times New Roman" pitchFamily="18" charset="0"/>
                <a:cs typeface="Times New Roman" pitchFamily="18" charset="0"/>
              </a:rPr>
              <a:t> </a:t>
            </a:r>
            <a:endParaRPr lang="en-CA" sz="2400" i="1" dirty="0" smtClean="0">
              <a:latin typeface="Times New Roman" pitchFamily="18" charset="0"/>
              <a:cs typeface="Times New Roman" pitchFamily="18" charset="0"/>
            </a:endParaRPr>
          </a:p>
          <a:p>
            <a:r>
              <a:rPr lang="en-CA" sz="2400" i="1" dirty="0">
                <a:latin typeface="Times New Roman" pitchFamily="18" charset="0"/>
                <a:cs typeface="Times New Roman" pitchFamily="18" charset="0"/>
              </a:rPr>
              <a:t>	</a:t>
            </a:r>
            <a:r>
              <a:rPr lang="en-CA" sz="2400" i="1" dirty="0" smtClean="0">
                <a:latin typeface="Times New Roman" pitchFamily="18" charset="0"/>
                <a:cs typeface="Times New Roman" pitchFamily="18" charset="0"/>
              </a:rPr>
              <a:t> </a:t>
            </a:r>
            <a:r>
              <a:rPr lang="en-CA" sz="2400" dirty="0">
                <a:latin typeface="Times New Roman" pitchFamily="18" charset="0"/>
                <a:cs typeface="Times New Roman" pitchFamily="18" charset="0"/>
              </a:rPr>
              <a:t>and  </a:t>
            </a:r>
            <a:r>
              <a:rPr lang="en-CA" sz="2400" i="1" dirty="0">
                <a:latin typeface="Times New Roman" pitchFamily="18" charset="0"/>
                <a:cs typeface="Times New Roman" pitchFamily="18" charset="0"/>
              </a:rPr>
              <a:t>Yersinia </a:t>
            </a:r>
            <a:r>
              <a:rPr lang="en-CA" sz="2400" i="1" dirty="0" err="1">
                <a:latin typeface="Times New Roman" pitchFamily="18" charset="0"/>
                <a:cs typeface="Times New Roman" pitchFamily="18" charset="0"/>
              </a:rPr>
              <a:t>enterocolitica</a:t>
            </a:r>
            <a:r>
              <a:rPr lang="en-CA" sz="2400" dirty="0">
                <a:latin typeface="Times New Roman" pitchFamily="18" charset="0"/>
                <a:cs typeface="Times New Roman" pitchFamily="18" charset="0"/>
              </a:rPr>
              <a:t>,  important causes of </a:t>
            </a:r>
            <a:r>
              <a:rPr lang="en-CA" sz="2400" dirty="0" smtClean="0">
                <a:latin typeface="Times New Roman" pitchFamily="18" charset="0"/>
                <a:cs typeface="Times New Roman" pitchFamily="18" charset="0"/>
              </a:rPr>
              <a:t>	human </a:t>
            </a:r>
            <a:r>
              <a:rPr lang="en-CA" sz="2400" dirty="0">
                <a:latin typeface="Times New Roman" pitchFamily="18" charset="0"/>
                <a:cs typeface="Times New Roman" pitchFamily="18" charset="0"/>
              </a:rPr>
              <a:t>diarrheal </a:t>
            </a:r>
            <a:r>
              <a:rPr lang="en-CA" sz="2400" dirty="0" smtClean="0">
                <a:latin typeface="Times New Roman" pitchFamily="18" charset="0"/>
                <a:cs typeface="Times New Roman" pitchFamily="18" charset="0"/>
              </a:rPr>
              <a:t>diseases</a:t>
            </a:r>
            <a:endParaRPr lang="en-CA" sz="2400" dirty="0">
              <a:latin typeface="Times New Roman" pitchFamily="18" charset="0"/>
              <a:cs typeface="Times New Roman" pitchFamily="18" charset="0"/>
            </a:endParaRPr>
          </a:p>
        </p:txBody>
      </p:sp>
      <p:sp>
        <p:nvSpPr>
          <p:cNvPr id="3" name="TextBox 2"/>
          <p:cNvSpPr txBox="1"/>
          <p:nvPr/>
        </p:nvSpPr>
        <p:spPr>
          <a:xfrm>
            <a:off x="3552522" y="404664"/>
            <a:ext cx="2038956" cy="769441"/>
          </a:xfrm>
          <a:prstGeom prst="rect">
            <a:avLst/>
          </a:prstGeom>
          <a:noFill/>
        </p:spPr>
        <p:txBody>
          <a:bodyPr wrap="none" rtlCol="0">
            <a:spAutoFit/>
          </a:bodyPr>
          <a:lstStyle/>
          <a:p>
            <a:r>
              <a:rPr lang="en-CA" sz="4400" i="1" dirty="0" smtClean="0">
                <a:latin typeface="Times New Roman" pitchFamily="18" charset="0"/>
                <a:cs typeface="Times New Roman" pitchFamily="18" charset="0"/>
              </a:rPr>
              <a:t>Yersinia</a:t>
            </a:r>
            <a:endParaRPr lang="en-CA" sz="4400" i="1" dirty="0">
              <a:latin typeface="Times New Roman" pitchFamily="18" charset="0"/>
              <a:cs typeface="Times New Roman" pitchFamily="18" charset="0"/>
            </a:endParaRPr>
          </a:p>
        </p:txBody>
      </p:sp>
    </p:spTree>
    <p:extLst>
      <p:ext uri="{BB962C8B-B14F-4D97-AF65-F5344CB8AC3E}">
        <p14:creationId xmlns:p14="http://schemas.microsoft.com/office/powerpoint/2010/main" val="4997872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TotalTime>
  <Words>1156</Words>
  <Application>Microsoft Office PowerPoint</Application>
  <PresentationFormat>On-screen Show (4:3)</PresentationFormat>
  <Paragraphs>111</Paragraphs>
  <Slides>17</Slides>
  <Notes>0</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Flow</vt:lpstr>
      <vt:lpstr>1_Flow</vt: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Nidham</dc:creator>
  <cp:lastModifiedBy>Nidham</cp:lastModifiedBy>
  <cp:revision>31</cp:revision>
  <dcterms:created xsi:type="dcterms:W3CDTF">2018-03-31T17:33:37Z</dcterms:created>
  <dcterms:modified xsi:type="dcterms:W3CDTF">2018-04-16T03:03:00Z</dcterms:modified>
</cp:coreProperties>
</file>